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4"/>
  </p:sldMasterIdLst>
  <p:notesMasterIdLst>
    <p:notesMasterId r:id="rId48"/>
  </p:notesMasterIdLst>
  <p:sldIdLst>
    <p:sldId id="256"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2" r:id="rId44"/>
    <p:sldId id="305" r:id="rId45"/>
    <p:sldId id="306" r:id="rId46"/>
    <p:sldId id="307"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66666"/>
    <a:srgbClr val="072B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834"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E5FCF2-250F-4D9F-9179-8E6B4EAE939F}" type="datetimeFigureOut">
              <a:rPr lang="en-US" smtClean="0"/>
              <a:pPr/>
              <a:t>7/14/2012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841335-EB63-4323-9E0B-6E692BFBA226}" type="slidenum">
              <a:rPr lang="en-US" smtClean="0"/>
              <a:pPr/>
              <a:t>‹#›</a:t>
            </a:fld>
            <a:endParaRPr lang="en-US"/>
          </a:p>
        </p:txBody>
      </p:sp>
    </p:spTree>
    <p:extLst>
      <p:ext uri="{BB962C8B-B14F-4D97-AF65-F5344CB8AC3E}">
        <p14:creationId xmlns:p14="http://schemas.microsoft.com/office/powerpoint/2010/main" val="2827662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3E841335-EB63-4323-9E0B-6E692BFBA226}"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3E841335-EB63-4323-9E0B-6E692BFBA226}"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43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E841335-EB63-4323-9E0B-6E692BFBA22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3E841335-EB63-4323-9E0B-6E692BFBA226}"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41335-EB63-4323-9E0B-6E692BFBA22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Light_Title_Bkd.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347472" y="2057400"/>
            <a:ext cx="8458200" cy="1143000"/>
          </a:xfrm>
        </p:spPr>
        <p:txBody>
          <a:bodyPr>
            <a:normAutofit/>
          </a:bodyPr>
          <a:lstStyle>
            <a:lvl1pPr>
              <a:defRPr sz="3400"/>
            </a:lvl1pPr>
          </a:lstStyle>
          <a:p>
            <a:r>
              <a:rPr lang="en-US" smtClean="0"/>
              <a:t>Click to edit Master title style</a:t>
            </a:r>
            <a:endParaRPr lang="en-US" dirty="0"/>
          </a:p>
        </p:txBody>
      </p:sp>
      <p:sp>
        <p:nvSpPr>
          <p:cNvPr id="3" name="Subtitle 2"/>
          <p:cNvSpPr>
            <a:spLocks noGrp="1"/>
          </p:cNvSpPr>
          <p:nvPr>
            <p:ph type="subTitle" idx="1"/>
          </p:nvPr>
        </p:nvSpPr>
        <p:spPr>
          <a:xfrm>
            <a:off x="381000" y="3200400"/>
            <a:ext cx="8458200" cy="533400"/>
          </a:xfrm>
        </p:spPr>
        <p:txBody>
          <a:bodyPr>
            <a:normAutofit/>
          </a:bodyPr>
          <a:lstStyle>
            <a:lvl1pPr marL="0" indent="0" algn="l">
              <a:buNone/>
              <a:defRPr sz="1600" b="0">
                <a:solidFill>
                  <a:srgbClr val="072B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9" name="Picture 8" descr="SolAcc_Logo_Blue_Tag.png"/>
          <p:cNvPicPr>
            <a:picLocks noChangeAspect="1"/>
          </p:cNvPicPr>
          <p:nvPr userDrawn="1"/>
        </p:nvPicPr>
        <p:blipFill>
          <a:blip r:embed="rId3" cstate="print"/>
          <a:stretch>
            <a:fillRect/>
          </a:stretch>
        </p:blipFill>
        <p:spPr>
          <a:xfrm>
            <a:off x="5334000" y="6096000"/>
            <a:ext cx="3468631" cy="569977"/>
          </a:xfrm>
          <a:prstGeom prst="rect">
            <a:avLst/>
          </a:prstGeom>
        </p:spPr>
      </p:pic>
      <p:pic>
        <p:nvPicPr>
          <p:cNvPr id="11" name="Picture 10" descr="MSlogo_gray.png"/>
          <p:cNvPicPr>
            <a:picLocks noChangeAspect="1"/>
          </p:cNvPicPr>
          <p:nvPr userDrawn="1"/>
        </p:nvPicPr>
        <p:blipFill>
          <a:blip r:embed="rId4" cstate="print"/>
          <a:stretch>
            <a:fillRect/>
          </a:stretch>
        </p:blipFill>
        <p:spPr>
          <a:xfrm>
            <a:off x="7848600" y="228600"/>
            <a:ext cx="969266" cy="17983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spcBef>
                <a:spcPts val="1800"/>
              </a:spcBef>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a:off x="4800600" y="6400800"/>
            <a:ext cx="2895600" cy="365125"/>
          </a:xfrm>
        </p:spPr>
        <p:txBody>
          <a:bodyPr/>
          <a:lstStyle/>
          <a:p>
            <a:r>
              <a:rPr lang="en-US" dirty="0" smtClean="0"/>
              <a:t>Microsoft.com/</a:t>
            </a:r>
            <a:r>
              <a:rPr lang="en-US" dirty="0" err="1" smtClean="0"/>
              <a:t>SolutionAccelerators</a:t>
            </a:r>
            <a:endParaRPr lang="en-US" dirty="0" smtClean="0"/>
          </a:p>
        </p:txBody>
      </p:sp>
      <p:sp>
        <p:nvSpPr>
          <p:cNvPr id="6" name="Slide Number Placeholder 5"/>
          <p:cNvSpPr>
            <a:spLocks noGrp="1"/>
          </p:cNvSpPr>
          <p:nvPr>
            <p:ph type="sldNum" sz="quarter" idx="12"/>
          </p:nvPr>
        </p:nvSpPr>
        <p:spPr>
          <a:xfrm>
            <a:off x="7848600" y="6400800"/>
            <a:ext cx="914400" cy="365125"/>
          </a:xfrm>
        </p:spPr>
        <p:txBody>
          <a:bodyPr/>
          <a:lstStyle/>
          <a:p>
            <a:r>
              <a:rPr lang="en-US" dirty="0" smtClean="0"/>
              <a:t>Page </a:t>
            </a:r>
            <a:fld id="{08BFF3B2-960C-4402-A534-483BD3EFD1C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762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295400"/>
            <a:ext cx="4038600" cy="4830763"/>
          </a:xfrm>
        </p:spPr>
        <p:txBody>
          <a:bodyPr/>
          <a:lstStyle>
            <a:lvl1pPr marL="4763" indent="-4763">
              <a:defRPr sz="22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24400" y="1295400"/>
            <a:ext cx="4038600" cy="4830763"/>
          </a:xfrm>
        </p:spPr>
        <p:txBody>
          <a:bodyPr/>
          <a:lstStyle>
            <a:lvl1pPr marL="4763" indent="-4763">
              <a:defRPr sz="22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4800600" y="6400800"/>
            <a:ext cx="2895600" cy="365125"/>
          </a:xfrm>
        </p:spPr>
        <p:txBody>
          <a:bodyPr/>
          <a:lstStyle/>
          <a:p>
            <a:r>
              <a:rPr lang="en-US" dirty="0" smtClean="0"/>
              <a:t>Microsoft.com/</a:t>
            </a:r>
            <a:r>
              <a:rPr lang="en-US" dirty="0" err="1" smtClean="0"/>
              <a:t>SolutionAccelerators</a:t>
            </a:r>
            <a:endParaRPr lang="en-US" dirty="0"/>
          </a:p>
        </p:txBody>
      </p:sp>
      <p:sp>
        <p:nvSpPr>
          <p:cNvPr id="7" name="Slide Number Placeholder 6"/>
          <p:cNvSpPr>
            <a:spLocks noGrp="1"/>
          </p:cNvSpPr>
          <p:nvPr>
            <p:ph type="sldNum" sz="quarter" idx="12"/>
          </p:nvPr>
        </p:nvSpPr>
        <p:spPr>
          <a:xfrm>
            <a:off x="7848600" y="6400800"/>
            <a:ext cx="914400" cy="365125"/>
          </a:xfrm>
        </p:spPr>
        <p:txBody>
          <a:bodyPr/>
          <a:lstStyle/>
          <a:p>
            <a:r>
              <a:rPr lang="en-US" dirty="0" smtClean="0"/>
              <a:t>Page </a:t>
            </a:r>
            <a:fld id="{08BFF3B2-960C-4402-A534-483BD3EFD1C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4800600" y="6400800"/>
            <a:ext cx="2895600" cy="365125"/>
          </a:xfrm>
        </p:spPr>
        <p:txBody>
          <a:bodyPr/>
          <a:lstStyle/>
          <a:p>
            <a:r>
              <a:rPr lang="en-US" dirty="0" smtClean="0"/>
              <a:t>Microsoft.com/</a:t>
            </a:r>
            <a:r>
              <a:rPr lang="en-US" dirty="0" err="1" smtClean="0"/>
              <a:t>SolutionAccelerators</a:t>
            </a:r>
            <a:endParaRPr lang="en-US" dirty="0"/>
          </a:p>
        </p:txBody>
      </p:sp>
      <p:sp>
        <p:nvSpPr>
          <p:cNvPr id="5" name="Slide Number Placeholder 4"/>
          <p:cNvSpPr>
            <a:spLocks noGrp="1"/>
          </p:cNvSpPr>
          <p:nvPr>
            <p:ph type="sldNum" sz="quarter" idx="12"/>
          </p:nvPr>
        </p:nvSpPr>
        <p:spPr>
          <a:xfrm>
            <a:off x="7848600" y="6400800"/>
            <a:ext cx="914400" cy="365125"/>
          </a:xfrm>
        </p:spPr>
        <p:txBody>
          <a:bodyPr/>
          <a:lstStyle/>
          <a:p>
            <a:r>
              <a:rPr lang="en-US" dirty="0" smtClean="0"/>
              <a:t>Page </a:t>
            </a:r>
            <a:fld id="{08BFF3B2-960C-4402-A534-483BD3EFD1C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800600" y="6400800"/>
            <a:ext cx="2895600" cy="365125"/>
          </a:xfrm>
        </p:spPr>
        <p:txBody>
          <a:bodyPr/>
          <a:lstStyle/>
          <a:p>
            <a:r>
              <a:rPr lang="en-US" dirty="0" smtClean="0"/>
              <a:t>Microsoft.com/</a:t>
            </a:r>
            <a:r>
              <a:rPr lang="en-US" dirty="0" err="1" smtClean="0"/>
              <a:t>SolutionAccelerators</a:t>
            </a:r>
            <a:endParaRPr lang="en-US" dirty="0"/>
          </a:p>
        </p:txBody>
      </p:sp>
      <p:sp>
        <p:nvSpPr>
          <p:cNvPr id="4" name="Slide Number Placeholder 3"/>
          <p:cNvSpPr>
            <a:spLocks noGrp="1"/>
          </p:cNvSpPr>
          <p:nvPr>
            <p:ph type="sldNum" sz="quarter" idx="12"/>
          </p:nvPr>
        </p:nvSpPr>
        <p:spPr>
          <a:xfrm>
            <a:off x="7848600" y="6400800"/>
            <a:ext cx="914400" cy="365125"/>
          </a:xfrm>
        </p:spPr>
        <p:txBody>
          <a:bodyPr/>
          <a:lstStyle/>
          <a:p>
            <a:r>
              <a:rPr lang="en-US" dirty="0" smtClean="0"/>
              <a:t>Page </a:t>
            </a:r>
            <a:fld id="{08BFF3B2-960C-4402-A534-483BD3EFD1C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1" y="273050"/>
            <a:ext cx="2743200" cy="717550"/>
          </a:xfrm>
        </p:spPr>
        <p:txBody>
          <a:bodyPr anchor="t" anchorCtr="0"/>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352800" y="273050"/>
            <a:ext cx="5410200" cy="5853113"/>
          </a:xfrm>
        </p:spPr>
        <p:txBody>
          <a:bodyPr/>
          <a:lstStyle>
            <a:lvl1pPr marL="4763" indent="-4763">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1" y="1066800"/>
            <a:ext cx="2743200" cy="50593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4800600" y="6400800"/>
            <a:ext cx="2895600" cy="365125"/>
          </a:xfrm>
        </p:spPr>
        <p:txBody>
          <a:bodyPr/>
          <a:lstStyle/>
          <a:p>
            <a:r>
              <a:rPr lang="en-US" dirty="0" smtClean="0"/>
              <a:t>Microsoft.com/</a:t>
            </a:r>
            <a:r>
              <a:rPr lang="en-US" dirty="0" err="1" smtClean="0"/>
              <a:t>SolutionAccelerators</a:t>
            </a:r>
            <a:endParaRPr lang="en-US" dirty="0"/>
          </a:p>
        </p:txBody>
      </p:sp>
      <p:sp>
        <p:nvSpPr>
          <p:cNvPr id="7" name="Slide Number Placeholder 6"/>
          <p:cNvSpPr>
            <a:spLocks noGrp="1"/>
          </p:cNvSpPr>
          <p:nvPr>
            <p:ph type="sldNum" sz="quarter" idx="12"/>
          </p:nvPr>
        </p:nvSpPr>
        <p:spPr>
          <a:xfrm>
            <a:off x="7848600" y="6400800"/>
            <a:ext cx="914400" cy="365125"/>
          </a:xfrm>
        </p:spPr>
        <p:txBody>
          <a:bodyPr/>
          <a:lstStyle/>
          <a:p>
            <a:r>
              <a:rPr lang="en-US" dirty="0" smtClean="0"/>
              <a:t>Page </a:t>
            </a:r>
            <a:fld id="{08BFF3B2-960C-4402-A534-483BD3EFD1C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762000"/>
          </a:xfrm>
          <a:prstGeom prst="rect">
            <a:avLst/>
          </a:prstGeom>
        </p:spPr>
        <p:txBody>
          <a:bodyPr vert="horz" lIns="0" tIns="0" rIns="0" bIns="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219200"/>
            <a:ext cx="8382000" cy="4906963"/>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800600" y="6356350"/>
            <a:ext cx="2895600" cy="365125"/>
          </a:xfrm>
          <a:prstGeom prst="rect">
            <a:avLst/>
          </a:prstGeom>
        </p:spPr>
        <p:txBody>
          <a:bodyPr vert="horz" lIns="91440" tIns="45720" rIns="91440" bIns="45720" rtlCol="0" anchor="ctr"/>
          <a:lstStyle>
            <a:lvl1pPr algn="r">
              <a:defRPr sz="1000">
                <a:solidFill>
                  <a:srgbClr val="072B60"/>
                </a:solidFill>
                <a:latin typeface="Verdana" pitchFamily="34" charset="0"/>
                <a:ea typeface="Verdana" pitchFamily="34" charset="0"/>
                <a:cs typeface="Verdana" pitchFamily="34" charset="0"/>
              </a:defRPr>
            </a:lvl1pPr>
          </a:lstStyle>
          <a:p>
            <a:r>
              <a:rPr lang="en-US" dirty="0" smtClean="0"/>
              <a:t>Microsoft.com/</a:t>
            </a:r>
            <a:r>
              <a:rPr lang="en-US" dirty="0" err="1" smtClean="0"/>
              <a:t>SolutionAccelerators</a:t>
            </a:r>
            <a:endParaRPr lang="en-US" dirty="0"/>
          </a:p>
        </p:txBody>
      </p:sp>
      <p:sp>
        <p:nvSpPr>
          <p:cNvPr id="6" name="Slide Number Placeholder 5"/>
          <p:cNvSpPr>
            <a:spLocks noGrp="1"/>
          </p:cNvSpPr>
          <p:nvPr>
            <p:ph type="sldNum" sz="quarter" idx="4"/>
          </p:nvPr>
        </p:nvSpPr>
        <p:spPr>
          <a:xfrm>
            <a:off x="7848600" y="6356350"/>
            <a:ext cx="914400" cy="365125"/>
          </a:xfrm>
          <a:prstGeom prst="rect">
            <a:avLst/>
          </a:prstGeom>
        </p:spPr>
        <p:txBody>
          <a:bodyPr vert="horz" lIns="91440" tIns="45720" rIns="91440" bIns="45720" rtlCol="0" anchor="ctr"/>
          <a:lstStyle>
            <a:lvl1pPr algn="r">
              <a:defRPr sz="1000">
                <a:solidFill>
                  <a:srgbClr val="072B60"/>
                </a:solidFill>
                <a:latin typeface="Verdana" pitchFamily="34" charset="0"/>
                <a:ea typeface="Verdana" pitchFamily="34" charset="0"/>
                <a:cs typeface="Verdana" pitchFamily="34" charset="0"/>
              </a:defRPr>
            </a:lvl1pPr>
          </a:lstStyle>
          <a:p>
            <a:r>
              <a:rPr lang="en-US" dirty="0" smtClean="0"/>
              <a:t>Page </a:t>
            </a:r>
            <a:fld id="{08BFF3B2-960C-4402-A534-483BD3EFD1C8}" type="slidenum">
              <a:rPr lang="en-US" smtClean="0"/>
              <a:pPr/>
              <a:t>‹#›</a:t>
            </a:fld>
            <a:endParaRPr lang="en-US" dirty="0"/>
          </a:p>
        </p:txBody>
      </p:sp>
      <p:pic>
        <p:nvPicPr>
          <p:cNvPr id="8" name="Picture 7" descr="SolAcc_Logo_Blue.png"/>
          <p:cNvPicPr>
            <a:picLocks noChangeAspect="1"/>
          </p:cNvPicPr>
          <p:nvPr/>
        </p:nvPicPr>
        <p:blipFill>
          <a:blip r:embed="rId9" cstate="print"/>
          <a:stretch>
            <a:fillRect/>
          </a:stretch>
        </p:blipFill>
        <p:spPr>
          <a:xfrm>
            <a:off x="381000" y="6477000"/>
            <a:ext cx="2255525" cy="16459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hf hdr="0" dt="0"/>
  <p:txStyles>
    <p:titleStyle>
      <a:lvl1pPr algn="l" defTabSz="914400" rtl="0" eaLnBrk="1" latinLnBrk="0" hangingPunct="1">
        <a:spcBef>
          <a:spcPct val="0"/>
        </a:spcBef>
        <a:buNone/>
        <a:defRPr sz="3000" kern="1200">
          <a:solidFill>
            <a:srgbClr val="072B60"/>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ts val="1800"/>
        </a:spcBef>
        <a:buClrTx/>
        <a:buFont typeface="Verdana" pitchFamily="34" charset="0"/>
        <a:buNone/>
        <a:defRPr sz="2200" b="1" kern="1200">
          <a:solidFill>
            <a:srgbClr val="666666"/>
          </a:solidFill>
          <a:latin typeface="Verdana" pitchFamily="34" charset="0"/>
          <a:ea typeface="Verdana" pitchFamily="34" charset="0"/>
          <a:cs typeface="Verdana" pitchFamily="34" charset="0"/>
        </a:defRPr>
      </a:lvl1pPr>
      <a:lvl2pPr marL="166688" indent="-166688" algn="l" defTabSz="914400" rtl="0" eaLnBrk="1" latinLnBrk="0" hangingPunct="1">
        <a:spcBef>
          <a:spcPct val="20000"/>
        </a:spcBef>
        <a:buClrTx/>
        <a:buFont typeface="Verdana" pitchFamily="34" charset="0"/>
        <a:buChar char="-"/>
        <a:defRPr sz="1800" kern="1200">
          <a:solidFill>
            <a:srgbClr val="666666"/>
          </a:solidFill>
          <a:latin typeface="Verdana" pitchFamily="34" charset="0"/>
          <a:ea typeface="Verdana" pitchFamily="34" charset="0"/>
          <a:cs typeface="Verdana" pitchFamily="34" charset="0"/>
        </a:defRPr>
      </a:lvl2pPr>
      <a:lvl3pPr marL="338138" indent="-163513" algn="l" defTabSz="914400" rtl="0" eaLnBrk="1" latinLnBrk="0" hangingPunct="1">
        <a:spcBef>
          <a:spcPct val="20000"/>
        </a:spcBef>
        <a:buClrTx/>
        <a:buFont typeface="Verdana" pitchFamily="34" charset="0"/>
        <a:buChar char="-"/>
        <a:defRPr sz="1600" kern="1200">
          <a:solidFill>
            <a:srgbClr val="666666"/>
          </a:solidFill>
          <a:latin typeface="Verdana" pitchFamily="34" charset="0"/>
          <a:ea typeface="Verdana" pitchFamily="34" charset="0"/>
          <a:cs typeface="Verdana" pitchFamily="34" charset="0"/>
        </a:defRPr>
      </a:lvl3pPr>
      <a:lvl4pPr marL="511175" indent="-171450" algn="l" defTabSz="914400" rtl="0" eaLnBrk="1" latinLnBrk="0" hangingPunct="1">
        <a:spcBef>
          <a:spcPct val="20000"/>
        </a:spcBef>
        <a:buClrTx/>
        <a:buFont typeface="Verdana" pitchFamily="34" charset="0"/>
        <a:buChar char="-"/>
        <a:defRPr sz="1600" kern="1200">
          <a:solidFill>
            <a:srgbClr val="666666"/>
          </a:solidFill>
          <a:latin typeface="Verdana" pitchFamily="34" charset="0"/>
          <a:ea typeface="Verdana" pitchFamily="34" charset="0"/>
          <a:cs typeface="Verdana" pitchFamily="34" charset="0"/>
        </a:defRPr>
      </a:lvl4pPr>
      <a:lvl5pPr marL="692150" indent="-166688" algn="l" defTabSz="914400" rtl="0" eaLnBrk="1" latinLnBrk="0" hangingPunct="1">
        <a:spcBef>
          <a:spcPct val="20000"/>
        </a:spcBef>
        <a:buClrTx/>
        <a:buFont typeface="Verdana" pitchFamily="34" charset="0"/>
        <a:buChar char="-"/>
        <a:defRPr sz="1600" kern="1200">
          <a:solidFill>
            <a:srgbClr val="666666"/>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msdn.microsoft.com/en-us/security/aa570411.aspx"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hyperlink" Target="http://go.microsoft.com/fwlink/?LinkId=130522" TargetMode="External"/><Relationship Id="rId4" Type="http://schemas.openxmlformats.org/officeDocument/2006/relationships/hyperlink" Target="http://go.microsoft.com/fwlink/?linkid=30794"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7472" y="1981200"/>
            <a:ext cx="8458200" cy="1143000"/>
          </a:xfrm>
        </p:spPr>
        <p:txBody>
          <a:bodyPr>
            <a:normAutofit/>
          </a:bodyPr>
          <a:lstStyle/>
          <a:p>
            <a:r>
              <a:rPr lang="en-US" sz="3600" dirty="0" smtClean="0"/>
              <a:t>IT Infrastructure</a:t>
            </a:r>
            <a:br>
              <a:rPr lang="en-US" sz="3600" dirty="0" smtClean="0"/>
            </a:br>
            <a:r>
              <a:rPr lang="en-US" sz="3600" dirty="0" smtClean="0"/>
              <a:t>Threat Modeling Guide</a:t>
            </a:r>
            <a:endParaRPr lang="en-US" sz="3600" dirty="0"/>
          </a:p>
        </p:txBody>
      </p:sp>
      <p:sp>
        <p:nvSpPr>
          <p:cNvPr id="3" name="Subtitle 2"/>
          <p:cNvSpPr>
            <a:spLocks noGrp="1"/>
          </p:cNvSpPr>
          <p:nvPr>
            <p:ph type="subTitle" idx="1"/>
          </p:nvPr>
        </p:nvSpPr>
        <p:spPr/>
        <p:txBody>
          <a:bodyPr>
            <a:normAutofit/>
          </a:bodyPr>
          <a:lstStyle/>
          <a:p>
            <a:r>
              <a:rPr lang="en-US" dirty="0" smtClean="0"/>
              <a:t>Solution Accelerators – Security and Compliance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82000" cy="685800"/>
          </a:xfrm>
        </p:spPr>
        <p:txBody>
          <a:bodyPr>
            <a:normAutofit/>
          </a:bodyPr>
          <a:lstStyle/>
          <a:p>
            <a:r>
              <a:rPr lang="en-US" sz="3600" dirty="0" smtClean="0"/>
              <a:t>Vision</a:t>
            </a:r>
            <a:endParaRPr lang="en-US" sz="3600" dirty="0"/>
          </a:p>
        </p:txBody>
      </p:sp>
      <p:sp>
        <p:nvSpPr>
          <p:cNvPr id="3" name="Content Placeholder 2"/>
          <p:cNvSpPr>
            <a:spLocks noGrp="1"/>
          </p:cNvSpPr>
          <p:nvPr>
            <p:ph idx="1"/>
          </p:nvPr>
        </p:nvSpPr>
        <p:spPr>
          <a:xfrm>
            <a:off x="381000" y="1600200"/>
            <a:ext cx="8382000" cy="2514600"/>
          </a:xfrm>
        </p:spPr>
        <p:txBody>
          <a:bodyPr>
            <a:normAutofit/>
          </a:bodyPr>
          <a:lstStyle/>
          <a:p>
            <a:pPr>
              <a:buFont typeface="Arial" pitchFamily="34" charset="0"/>
              <a:buChar char="•"/>
            </a:pPr>
            <a:r>
              <a:rPr lang="en-US" sz="2800" b="0" dirty="0" smtClean="0"/>
              <a:t>Develop a vision for each component</a:t>
            </a:r>
          </a:p>
          <a:p>
            <a:pPr lvl="3">
              <a:buFont typeface="Arial" pitchFamily="34" charset="0"/>
              <a:buChar char="•"/>
            </a:pPr>
            <a:r>
              <a:rPr lang="en-US" sz="2400" dirty="0" smtClean="0"/>
              <a:t>Where will the component be used?</a:t>
            </a:r>
          </a:p>
          <a:p>
            <a:pPr lvl="3">
              <a:buFont typeface="Arial" pitchFamily="34" charset="0"/>
              <a:buChar char="•"/>
            </a:pPr>
            <a:r>
              <a:rPr lang="en-US" sz="2400" dirty="0" smtClean="0"/>
              <a:t>How will the component be used?</a:t>
            </a:r>
          </a:p>
          <a:p>
            <a:pPr lvl="1">
              <a:buNone/>
            </a:pPr>
            <a:endParaRPr lang="en-US" sz="22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85800"/>
          </a:xfrm>
        </p:spPr>
        <p:txBody>
          <a:bodyPr>
            <a:normAutofit/>
          </a:bodyPr>
          <a:lstStyle/>
          <a:p>
            <a:r>
              <a:rPr lang="en-US" sz="3600" dirty="0" smtClean="0"/>
              <a:t>Step 2 of the Process: Model</a:t>
            </a:r>
            <a:endParaRPr lang="en-US" sz="36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11</a:t>
            </a:fld>
            <a:endParaRPr lang="en-US" dirty="0"/>
          </a:p>
        </p:txBody>
      </p:sp>
      <p:pic>
        <p:nvPicPr>
          <p:cNvPr id="6" name="Picture 2"/>
          <p:cNvPicPr>
            <a:picLocks noGrp="1" noChangeAspect="1" noChangeArrowheads="1"/>
          </p:cNvPicPr>
          <p:nvPr>
            <p:ph idx="1"/>
          </p:nvPr>
        </p:nvPicPr>
        <p:blipFill>
          <a:blip r:embed="rId3" cstate="print"/>
          <a:srcRect/>
          <a:stretch>
            <a:fillRect/>
          </a:stretch>
        </p:blipFill>
        <p:spPr bwMode="auto">
          <a:xfrm>
            <a:off x="1295400" y="1066800"/>
            <a:ext cx="5410200" cy="4571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Different Diagram Levels</a:t>
            </a:r>
            <a:endParaRPr lang="en-US" sz="3600" dirty="0"/>
          </a:p>
        </p:txBody>
      </p:sp>
      <p:sp>
        <p:nvSpPr>
          <p:cNvPr id="3" name="Content Placeholder 2"/>
          <p:cNvSpPr>
            <a:spLocks noGrp="1"/>
          </p:cNvSpPr>
          <p:nvPr>
            <p:ph idx="1"/>
          </p:nvPr>
        </p:nvSpPr>
        <p:spPr>
          <a:xfrm>
            <a:off x="381000" y="1493837"/>
            <a:ext cx="8382000" cy="4906963"/>
          </a:xfrm>
        </p:spPr>
        <p:txBody>
          <a:bodyPr>
            <a:normAutofit/>
          </a:bodyPr>
          <a:lstStyle/>
          <a:p>
            <a:pPr>
              <a:buFont typeface="Arial" pitchFamily="34" charset="0"/>
              <a:buChar char="•"/>
            </a:pPr>
            <a:r>
              <a:rPr lang="en-US" sz="2800" b="0" dirty="0" smtClean="0"/>
              <a:t>Level 1 Diagram</a:t>
            </a:r>
          </a:p>
          <a:p>
            <a:pPr lvl="3">
              <a:buFont typeface="Arial" pitchFamily="34" charset="0"/>
              <a:buChar char="•"/>
            </a:pPr>
            <a:r>
              <a:rPr lang="en-US" sz="2200" dirty="0" smtClean="0"/>
              <a:t>High-level; single component / scenario</a:t>
            </a:r>
          </a:p>
          <a:p>
            <a:pPr>
              <a:buFont typeface="Arial" pitchFamily="34" charset="0"/>
              <a:buChar char="•"/>
            </a:pPr>
            <a:r>
              <a:rPr lang="en-US" sz="2800" b="0" dirty="0" smtClean="0"/>
              <a:t>Level 2 Diagram</a:t>
            </a:r>
          </a:p>
          <a:p>
            <a:pPr lvl="3">
              <a:buFont typeface="Arial" pitchFamily="34" charset="0"/>
              <a:buChar char="•"/>
            </a:pPr>
            <a:r>
              <a:rPr lang="en-US" sz="2200" dirty="0" smtClean="0"/>
              <a:t>Low-level; detailed subcomponents and dependencies</a:t>
            </a:r>
          </a:p>
          <a:p>
            <a:pPr>
              <a:buFont typeface="Arial" pitchFamily="34" charset="0"/>
              <a:buChar char="•"/>
            </a:pPr>
            <a:r>
              <a:rPr lang="en-US" sz="2800" b="0" dirty="0" smtClean="0"/>
              <a:t>Level 3 Diagram</a:t>
            </a:r>
          </a:p>
          <a:p>
            <a:pPr lvl="3">
              <a:buFont typeface="Arial" pitchFamily="34" charset="0"/>
              <a:buChar char="•"/>
            </a:pPr>
            <a:r>
              <a:rPr lang="en-US" sz="2200" dirty="0" smtClean="0"/>
              <a:t>Much more detailed</a:t>
            </a:r>
          </a:p>
          <a:p>
            <a:pPr lvl="3">
              <a:buFont typeface="Arial" pitchFamily="34" charset="0"/>
              <a:buChar char="•"/>
            </a:pPr>
            <a:r>
              <a:rPr lang="en-US" sz="2200" dirty="0" smtClean="0"/>
              <a:t>Rare to need more layers, except in huge projects</a:t>
            </a:r>
            <a:endParaRPr lang="en-US" sz="22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Level 1 Diagram</a:t>
            </a:r>
            <a:endParaRPr lang="en-US" sz="3600" dirty="0"/>
          </a:p>
        </p:txBody>
      </p:sp>
      <p:sp>
        <p:nvSpPr>
          <p:cNvPr id="3" name="Content Placeholder 2"/>
          <p:cNvSpPr>
            <a:spLocks noGrp="1"/>
          </p:cNvSpPr>
          <p:nvPr>
            <p:ph idx="1"/>
          </p:nvPr>
        </p:nvSpPr>
        <p:spPr/>
        <p:txBody>
          <a:bodyPr>
            <a:normAutofit/>
          </a:bodyPr>
          <a:lstStyle/>
          <a:p>
            <a:pPr>
              <a:buFont typeface="Arial" pitchFamily="34" charset="0"/>
              <a:buChar char="•"/>
            </a:pPr>
            <a:r>
              <a:rPr lang="en-US" sz="2800" b="0" dirty="0" smtClean="0"/>
              <a:t>High-level scenario</a:t>
            </a:r>
            <a:endParaRPr lang="en-US" sz="2800" b="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13</a:t>
            </a:fld>
            <a:endParaRPr lang="en-US" dirty="0"/>
          </a:p>
        </p:txBody>
      </p:sp>
      <p:pic>
        <p:nvPicPr>
          <p:cNvPr id="6" name="Picture 5"/>
          <p:cNvPicPr/>
          <p:nvPr/>
        </p:nvPicPr>
        <p:blipFill>
          <a:blip r:embed="rId3" cstate="print"/>
          <a:srcRect/>
          <a:stretch>
            <a:fillRect/>
          </a:stretch>
        </p:blipFill>
        <p:spPr bwMode="auto">
          <a:xfrm>
            <a:off x="1752600" y="1752600"/>
            <a:ext cx="5153025" cy="3876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600"/>
          </a:xfrm>
        </p:spPr>
        <p:txBody>
          <a:bodyPr>
            <a:normAutofit/>
          </a:bodyPr>
          <a:lstStyle/>
          <a:p>
            <a:r>
              <a:rPr lang="en-US" sz="3600" dirty="0" smtClean="0"/>
              <a:t>Level 2 Diagram</a:t>
            </a:r>
            <a:endParaRPr lang="en-US" sz="3600" dirty="0"/>
          </a:p>
        </p:txBody>
      </p:sp>
      <p:sp>
        <p:nvSpPr>
          <p:cNvPr id="3" name="Content Placeholder 2"/>
          <p:cNvSpPr>
            <a:spLocks noGrp="1"/>
          </p:cNvSpPr>
          <p:nvPr>
            <p:ph idx="1"/>
          </p:nvPr>
        </p:nvSpPr>
        <p:spPr>
          <a:xfrm>
            <a:off x="381000" y="990600"/>
            <a:ext cx="8382000" cy="5135563"/>
          </a:xfrm>
        </p:spPr>
        <p:txBody>
          <a:bodyPr/>
          <a:lstStyle/>
          <a:p>
            <a:pPr>
              <a:buFont typeface="Arial" pitchFamily="34" charset="0"/>
              <a:buChar char="•"/>
            </a:pPr>
            <a:r>
              <a:rPr lang="en-US" sz="2800" b="0" dirty="0" smtClean="0"/>
              <a:t>Low-level; detailed subcomponents and dependencies</a:t>
            </a:r>
          </a:p>
          <a:p>
            <a:endParaRPr lang="en-US"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14</a:t>
            </a:fld>
            <a:endParaRPr lang="en-US" dirty="0"/>
          </a:p>
        </p:txBody>
      </p:sp>
      <p:pic>
        <p:nvPicPr>
          <p:cNvPr id="6" name="Picture 5"/>
          <p:cNvPicPr/>
          <p:nvPr/>
        </p:nvPicPr>
        <p:blipFill>
          <a:blip r:embed="rId3" cstate="print"/>
          <a:srcRect/>
          <a:stretch>
            <a:fillRect/>
          </a:stretch>
        </p:blipFill>
        <p:spPr bwMode="auto">
          <a:xfrm>
            <a:off x="1905000" y="1807535"/>
            <a:ext cx="5638800" cy="38312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Level 3 Diagram</a:t>
            </a:r>
            <a:endParaRPr lang="en-US" sz="3600" dirty="0"/>
          </a:p>
        </p:txBody>
      </p:sp>
      <p:sp>
        <p:nvSpPr>
          <p:cNvPr id="3" name="Content Placeholder 2"/>
          <p:cNvSpPr>
            <a:spLocks noGrp="1"/>
          </p:cNvSpPr>
          <p:nvPr>
            <p:ph idx="1"/>
          </p:nvPr>
        </p:nvSpPr>
        <p:spPr/>
        <p:txBody>
          <a:bodyPr>
            <a:normAutofit/>
          </a:bodyPr>
          <a:lstStyle/>
          <a:p>
            <a:pPr>
              <a:buFont typeface="Arial" pitchFamily="34" charset="0"/>
              <a:buChar char="•"/>
            </a:pPr>
            <a:r>
              <a:rPr lang="en-US" sz="2800" b="0" dirty="0" smtClean="0"/>
              <a:t>More detailed; product, technology, and protocol-specific</a:t>
            </a:r>
          </a:p>
          <a:p>
            <a:endParaRPr lang="en-US" sz="28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15</a:t>
            </a:fld>
            <a:endParaRPr lang="en-US" dirty="0"/>
          </a:p>
        </p:txBody>
      </p:sp>
      <p:pic>
        <p:nvPicPr>
          <p:cNvPr id="7" name="Picture 6"/>
          <p:cNvPicPr>
            <a:picLocks noChangeAspect="1" noChangeArrowheads="1"/>
          </p:cNvPicPr>
          <p:nvPr/>
        </p:nvPicPr>
        <p:blipFill>
          <a:blip r:embed="rId3" cstate="print"/>
          <a:srcRect/>
          <a:stretch>
            <a:fillRect/>
          </a:stretch>
        </p:blipFill>
        <p:spPr bwMode="auto">
          <a:xfrm>
            <a:off x="813367" y="2590800"/>
            <a:ext cx="7492433" cy="24608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Creating Diagrams</a:t>
            </a:r>
            <a:endParaRPr lang="en-US" sz="3600" dirty="0"/>
          </a:p>
        </p:txBody>
      </p:sp>
      <p:sp>
        <p:nvSpPr>
          <p:cNvPr id="3" name="Content Placeholder 2"/>
          <p:cNvSpPr>
            <a:spLocks noGrp="1"/>
          </p:cNvSpPr>
          <p:nvPr>
            <p:ph idx="1"/>
          </p:nvPr>
        </p:nvSpPr>
        <p:spPr>
          <a:xfrm>
            <a:off x="381000" y="1341437"/>
            <a:ext cx="8382000" cy="4906963"/>
          </a:xfrm>
        </p:spPr>
        <p:txBody>
          <a:bodyPr/>
          <a:lstStyle/>
          <a:p>
            <a:pPr>
              <a:buFont typeface="Arial" pitchFamily="34" charset="0"/>
              <a:buChar char="•"/>
            </a:pPr>
            <a:r>
              <a:rPr lang="en-US" sz="2800" b="0" dirty="0" smtClean="0"/>
              <a:t>Start with a high-level view</a:t>
            </a:r>
          </a:p>
          <a:p>
            <a:pPr lvl="3">
              <a:buFont typeface="Arial" pitchFamily="34" charset="0"/>
              <a:buChar char="•"/>
            </a:pPr>
            <a:r>
              <a:rPr lang="en-US" sz="2200" dirty="0" smtClean="0"/>
              <a:t>A few external interactive connections</a:t>
            </a:r>
          </a:p>
          <a:p>
            <a:pPr lvl="3">
              <a:buFont typeface="Arial" pitchFamily="34" charset="0"/>
              <a:buChar char="•"/>
            </a:pPr>
            <a:r>
              <a:rPr lang="en-US" sz="2200" dirty="0" smtClean="0"/>
              <a:t>One or two processes</a:t>
            </a:r>
          </a:p>
          <a:p>
            <a:pPr lvl="3">
              <a:buFont typeface="Arial" pitchFamily="34" charset="0"/>
              <a:buChar char="•"/>
            </a:pPr>
            <a:r>
              <a:rPr lang="en-US" sz="2200" dirty="0" smtClean="0"/>
              <a:t>One or two data stores (maybe)</a:t>
            </a:r>
          </a:p>
          <a:p>
            <a:pPr lvl="3">
              <a:buFont typeface="Arial" pitchFamily="34" charset="0"/>
              <a:buChar char="•"/>
            </a:pPr>
            <a:r>
              <a:rPr lang="en-US" sz="2200" dirty="0" smtClean="0"/>
              <a:t>Data flows to connect them</a:t>
            </a:r>
          </a:p>
          <a:p>
            <a:pPr>
              <a:buFont typeface="Arial" pitchFamily="34" charset="0"/>
              <a:buChar char="•"/>
            </a:pPr>
            <a:r>
              <a:rPr lang="en-US" sz="2800" b="0" dirty="0" smtClean="0"/>
              <a:t>Check your work</a:t>
            </a:r>
          </a:p>
          <a:p>
            <a:pPr lvl="3">
              <a:buFont typeface="Arial" pitchFamily="34" charset="0"/>
              <a:buChar char="•"/>
            </a:pPr>
            <a:r>
              <a:rPr lang="en-US" sz="2200" dirty="0" smtClean="0"/>
              <a:t>Does it tell the story at a whiteboard level?</a:t>
            </a:r>
          </a:p>
          <a:p>
            <a:pPr lvl="3">
              <a:buFont typeface="Arial" pitchFamily="34" charset="0"/>
              <a:buChar char="•"/>
            </a:pPr>
            <a:r>
              <a:rPr lang="en-US" sz="2200" dirty="0" smtClean="0"/>
              <a:t>Does it match reality?</a:t>
            </a:r>
          </a:p>
          <a:p>
            <a:pPr>
              <a:buFont typeface="Arial" pitchFamily="34" charset="0"/>
              <a:buChar char="•"/>
            </a:pPr>
            <a:r>
              <a:rPr lang="en-US" sz="2800" b="0" dirty="0" smtClean="0"/>
              <a:t>Label everything</a:t>
            </a:r>
            <a:endParaRPr lang="en-US" sz="2800" b="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Creating Diagrams – cont’d</a:t>
            </a:r>
            <a:endParaRPr lang="en-US" sz="3600" dirty="0"/>
          </a:p>
        </p:txBody>
      </p:sp>
      <p:sp>
        <p:nvSpPr>
          <p:cNvPr id="3" name="Content Placeholder 2"/>
          <p:cNvSpPr>
            <a:spLocks noGrp="1"/>
          </p:cNvSpPr>
          <p:nvPr>
            <p:ph idx="1"/>
          </p:nvPr>
        </p:nvSpPr>
        <p:spPr>
          <a:xfrm>
            <a:off x="381000" y="1493837"/>
            <a:ext cx="8382000" cy="4221163"/>
          </a:xfrm>
        </p:spPr>
        <p:txBody>
          <a:bodyPr/>
          <a:lstStyle/>
          <a:p>
            <a:pPr>
              <a:buFont typeface="Arial" pitchFamily="34" charset="0"/>
              <a:buChar char="•"/>
            </a:pPr>
            <a:r>
              <a:rPr lang="en-US" sz="2800" b="0" dirty="0" smtClean="0"/>
              <a:t>Use data flow diagrams (DFDs)</a:t>
            </a:r>
          </a:p>
          <a:p>
            <a:pPr lvl="3">
              <a:buFont typeface="Arial" pitchFamily="34" charset="0"/>
              <a:buChar char="•"/>
            </a:pPr>
            <a:r>
              <a:rPr lang="en-US" sz="2400" dirty="0" smtClean="0"/>
              <a:t>DFDs are one way to represent a system</a:t>
            </a:r>
          </a:p>
          <a:p>
            <a:pPr lvl="4">
              <a:buFont typeface="Arial" pitchFamily="34" charset="0"/>
              <a:buChar char="•"/>
            </a:pPr>
            <a:r>
              <a:rPr lang="en-US" sz="2000" dirty="0" smtClean="0"/>
              <a:t>Include entry points, processes, data stores, data flows</a:t>
            </a:r>
          </a:p>
          <a:p>
            <a:pPr lvl="4">
              <a:buFont typeface="Arial" pitchFamily="34" charset="0"/>
              <a:buChar char="•"/>
            </a:pPr>
            <a:r>
              <a:rPr lang="en-US" sz="2000" dirty="0" smtClean="0"/>
              <a:t>Include trust boundaries</a:t>
            </a:r>
          </a:p>
          <a:p>
            <a:pPr lvl="3">
              <a:buFont typeface="Arial" pitchFamily="34" charset="0"/>
              <a:buChar char="•"/>
            </a:pPr>
            <a:r>
              <a:rPr lang="en-US" sz="2400" dirty="0" smtClean="0"/>
              <a:t>Diagrams per scenario are helpful</a:t>
            </a:r>
          </a:p>
          <a:p>
            <a:pPr>
              <a:buFont typeface="Arial" pitchFamily="34" charset="0"/>
              <a:buChar char="•"/>
            </a:pPr>
            <a:r>
              <a:rPr lang="en-US" sz="2800" b="0" dirty="0" smtClean="0"/>
              <a:t>Update diagrams as components change</a:t>
            </a:r>
          </a:p>
          <a:p>
            <a:pPr>
              <a:buFont typeface="Arial" pitchFamily="34" charset="0"/>
              <a:buChar char="•"/>
            </a:pPr>
            <a:r>
              <a:rPr lang="en-US" sz="2800" b="0" dirty="0" smtClean="0"/>
              <a:t>Enumerate assumptions and dependencies</a:t>
            </a:r>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600"/>
          </a:xfrm>
        </p:spPr>
        <p:txBody>
          <a:bodyPr>
            <a:normAutofit/>
          </a:bodyPr>
          <a:lstStyle/>
          <a:p>
            <a:r>
              <a:rPr lang="en-US" sz="3600" dirty="0" smtClean="0"/>
              <a:t>Diagram Elements - Examples</a:t>
            </a:r>
            <a:endParaRPr lang="en-US" sz="3600" dirty="0"/>
          </a:p>
        </p:txBody>
      </p:sp>
      <p:sp>
        <p:nvSpPr>
          <p:cNvPr id="4" name="Footer Placeholder 3"/>
          <p:cNvSpPr>
            <a:spLocks noGrp="1"/>
          </p:cNvSpPr>
          <p:nvPr>
            <p:ph type="ftr" sz="quarter" idx="11"/>
          </p:nvPr>
        </p:nvSpPr>
        <p:spPr>
          <a:xfrm>
            <a:off x="4800600" y="6172200"/>
            <a:ext cx="2895600" cy="365125"/>
          </a:xfrm>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a:xfrm>
            <a:off x="7848600" y="6172200"/>
            <a:ext cx="914400" cy="365125"/>
          </a:xfrm>
        </p:spPr>
        <p:txBody>
          <a:bodyPr/>
          <a:lstStyle/>
          <a:p>
            <a:r>
              <a:rPr lang="en-US" smtClean="0"/>
              <a:t>Page </a:t>
            </a:r>
            <a:fld id="{08BFF3B2-960C-4402-A534-483BD3EFD1C8}" type="slidenum">
              <a:rPr lang="en-US" smtClean="0"/>
              <a:pPr/>
              <a:t>18</a:t>
            </a:fld>
            <a:endParaRPr lang="en-US" dirty="0"/>
          </a:p>
        </p:txBody>
      </p:sp>
      <p:grpSp>
        <p:nvGrpSpPr>
          <p:cNvPr id="62" name="Group 46"/>
          <p:cNvGrpSpPr>
            <a:grpSpLocks/>
          </p:cNvGrpSpPr>
          <p:nvPr/>
        </p:nvGrpSpPr>
        <p:grpSpPr bwMode="auto">
          <a:xfrm>
            <a:off x="2295525" y="4648200"/>
            <a:ext cx="4486275" cy="1524000"/>
            <a:chOff x="2522" y="680"/>
            <a:chExt cx="1230" cy="1780"/>
          </a:xfrm>
        </p:grpSpPr>
        <p:grpSp>
          <p:nvGrpSpPr>
            <p:cNvPr id="63" name="Group 47"/>
            <p:cNvGrpSpPr>
              <a:grpSpLocks/>
            </p:cNvGrpSpPr>
            <p:nvPr/>
          </p:nvGrpSpPr>
          <p:grpSpPr bwMode="auto">
            <a:xfrm>
              <a:off x="2522" y="680"/>
              <a:ext cx="1230" cy="1780"/>
              <a:chOff x="2946" y="696"/>
              <a:chExt cx="1686" cy="2533"/>
            </a:xfrm>
          </p:grpSpPr>
          <p:pic>
            <p:nvPicPr>
              <p:cNvPr id="66" name="Picture 48" descr="empty-blue-rectangle"/>
              <p:cNvPicPr>
                <a:picLocks noChangeAspect="1" noChangeArrowheads="1"/>
              </p:cNvPicPr>
              <p:nvPr/>
            </p:nvPicPr>
            <p:blipFill>
              <a:blip r:embed="rId3" cstate="print"/>
              <a:srcRect/>
              <a:stretch>
                <a:fillRect/>
              </a:stretch>
            </p:blipFill>
            <p:spPr bwMode="auto">
              <a:xfrm>
                <a:off x="2946" y="696"/>
                <a:ext cx="1686" cy="2533"/>
              </a:xfrm>
              <a:prstGeom prst="rect">
                <a:avLst/>
              </a:prstGeom>
              <a:noFill/>
            </p:spPr>
          </p:pic>
          <p:pic>
            <p:nvPicPr>
              <p:cNvPr id="67" name="Picture 49" descr="blue-top-faded"/>
              <p:cNvPicPr>
                <a:picLocks noChangeAspect="1" noChangeArrowheads="1"/>
              </p:cNvPicPr>
              <p:nvPr/>
            </p:nvPicPr>
            <p:blipFill>
              <a:blip r:embed="rId4" cstate="print"/>
              <a:srcRect/>
              <a:stretch>
                <a:fillRect/>
              </a:stretch>
            </p:blipFill>
            <p:spPr bwMode="auto">
              <a:xfrm>
                <a:off x="2978" y="720"/>
                <a:ext cx="1626" cy="720"/>
              </a:xfrm>
              <a:prstGeom prst="rect">
                <a:avLst/>
              </a:prstGeom>
              <a:noFill/>
            </p:spPr>
          </p:pic>
        </p:grpSp>
        <p:sp>
          <p:nvSpPr>
            <p:cNvPr id="64" name="Text Box 50"/>
            <p:cNvSpPr txBox="1">
              <a:spLocks noChangeArrowheads="1"/>
            </p:cNvSpPr>
            <p:nvPr/>
          </p:nvSpPr>
          <p:spPr bwMode="auto">
            <a:xfrm>
              <a:off x="3110" y="737"/>
              <a:ext cx="94" cy="243"/>
            </a:xfrm>
            <a:prstGeom prst="rect">
              <a:avLst/>
            </a:prstGeom>
            <a:noFill/>
            <a:ln w="12700">
              <a:noFill/>
              <a:miter lim="800000"/>
              <a:headEnd type="none" w="sm" len="sm"/>
              <a:tailEnd type="none" w="sm" len="sm"/>
            </a:ln>
            <a:effectLst/>
          </p:spPr>
          <p:txBody>
            <a:bodyPr wrap="none">
              <a:spAutoFit/>
            </a:bodyPr>
            <a:lstStyle/>
            <a:p>
              <a:endParaRPr lang="en-US" b="1">
                <a:effectLst>
                  <a:outerShdw blurRad="38100" dist="38100" dir="2700000" algn="tl">
                    <a:srgbClr val="000000"/>
                  </a:outerShdw>
                </a:effectLst>
              </a:endParaRPr>
            </a:p>
          </p:txBody>
        </p:sp>
        <p:sp>
          <p:nvSpPr>
            <p:cNvPr id="65" name="Text Box 51"/>
            <p:cNvSpPr txBox="1">
              <a:spLocks noChangeArrowheads="1"/>
            </p:cNvSpPr>
            <p:nvPr/>
          </p:nvSpPr>
          <p:spPr bwMode="auto">
            <a:xfrm>
              <a:off x="2606" y="1215"/>
              <a:ext cx="82" cy="431"/>
            </a:xfrm>
            <a:prstGeom prst="rect">
              <a:avLst/>
            </a:prstGeom>
            <a:noFill/>
            <a:ln w="12700">
              <a:noFill/>
              <a:miter lim="800000"/>
              <a:headEnd type="none" w="sm" len="sm"/>
              <a:tailEnd type="none" w="sm" len="sm"/>
            </a:ln>
            <a:effectLst/>
          </p:spPr>
          <p:txBody>
            <a:bodyPr wrap="none">
              <a:spAutoFit/>
            </a:bodyPr>
            <a:lstStyle/>
            <a:p>
              <a:pPr marL="114300" indent="-114300" algn="l">
                <a:buFontTx/>
                <a:buChar char="•"/>
              </a:pPr>
              <a:endParaRPr lang="en-US" sz="1800" dirty="0">
                <a:effectLst/>
              </a:endParaRPr>
            </a:p>
          </p:txBody>
        </p:sp>
      </p:grpSp>
      <p:grpSp>
        <p:nvGrpSpPr>
          <p:cNvPr id="69" name="Group 62"/>
          <p:cNvGrpSpPr>
            <a:grpSpLocks/>
          </p:cNvGrpSpPr>
          <p:nvPr/>
        </p:nvGrpSpPr>
        <p:grpSpPr bwMode="auto">
          <a:xfrm>
            <a:off x="152400" y="1219200"/>
            <a:ext cx="1992313" cy="3351212"/>
            <a:chOff x="80" y="1050"/>
            <a:chExt cx="1255" cy="2111"/>
          </a:xfrm>
        </p:grpSpPr>
        <p:grpSp>
          <p:nvGrpSpPr>
            <p:cNvPr id="70" name="Group 32"/>
            <p:cNvGrpSpPr>
              <a:grpSpLocks/>
            </p:cNvGrpSpPr>
            <p:nvPr/>
          </p:nvGrpSpPr>
          <p:grpSpPr bwMode="auto">
            <a:xfrm>
              <a:off x="80" y="1050"/>
              <a:ext cx="1255" cy="2111"/>
              <a:chOff x="2946" y="696"/>
              <a:chExt cx="1686" cy="2532"/>
            </a:xfrm>
          </p:grpSpPr>
          <p:pic>
            <p:nvPicPr>
              <p:cNvPr id="74" name="Picture 33" descr="empty-blue-rectangle"/>
              <p:cNvPicPr>
                <a:picLocks noChangeAspect="1" noChangeArrowheads="1"/>
              </p:cNvPicPr>
              <p:nvPr/>
            </p:nvPicPr>
            <p:blipFill>
              <a:blip r:embed="rId3" cstate="print"/>
              <a:srcRect/>
              <a:stretch>
                <a:fillRect/>
              </a:stretch>
            </p:blipFill>
            <p:spPr bwMode="auto">
              <a:xfrm>
                <a:off x="2946" y="696"/>
                <a:ext cx="1686" cy="2532"/>
              </a:xfrm>
              <a:prstGeom prst="rect">
                <a:avLst/>
              </a:prstGeom>
              <a:noFill/>
            </p:spPr>
          </p:pic>
          <p:pic>
            <p:nvPicPr>
              <p:cNvPr id="75" name="Picture 34" descr="blue-top-faded"/>
              <p:cNvPicPr>
                <a:picLocks noChangeAspect="1" noChangeArrowheads="1"/>
              </p:cNvPicPr>
              <p:nvPr/>
            </p:nvPicPr>
            <p:blipFill>
              <a:blip r:embed="rId4" cstate="print"/>
              <a:srcRect/>
              <a:stretch>
                <a:fillRect/>
              </a:stretch>
            </p:blipFill>
            <p:spPr bwMode="auto">
              <a:xfrm>
                <a:off x="2978" y="720"/>
                <a:ext cx="1626" cy="720"/>
              </a:xfrm>
              <a:prstGeom prst="rect">
                <a:avLst/>
              </a:prstGeom>
              <a:noFill/>
            </p:spPr>
          </p:pic>
        </p:grpSp>
        <p:sp>
          <p:nvSpPr>
            <p:cNvPr id="71" name="Text Box 35"/>
            <p:cNvSpPr txBox="1">
              <a:spLocks noChangeArrowheads="1"/>
            </p:cNvSpPr>
            <p:nvPr/>
          </p:nvSpPr>
          <p:spPr bwMode="auto">
            <a:xfrm>
              <a:off x="806" y="1118"/>
              <a:ext cx="116" cy="288"/>
            </a:xfrm>
            <a:prstGeom prst="rect">
              <a:avLst/>
            </a:prstGeom>
            <a:noFill/>
            <a:ln w="12700">
              <a:noFill/>
              <a:miter lim="800000"/>
              <a:headEnd type="none" w="sm" len="sm"/>
              <a:tailEnd type="none" w="sm" len="sm"/>
            </a:ln>
            <a:effectLst/>
          </p:spPr>
          <p:txBody>
            <a:bodyPr wrap="none">
              <a:spAutoFit/>
            </a:bodyPr>
            <a:lstStyle/>
            <a:p>
              <a:endParaRPr lang="en-US" b="1">
                <a:effectLst>
                  <a:outerShdw blurRad="38100" dist="38100" dir="2700000" algn="tl">
                    <a:srgbClr val="000000"/>
                  </a:outerShdw>
                </a:effectLst>
              </a:endParaRPr>
            </a:p>
          </p:txBody>
        </p:sp>
        <p:sp>
          <p:nvSpPr>
            <p:cNvPr id="72" name="Text Box 36"/>
            <p:cNvSpPr txBox="1">
              <a:spLocks noChangeArrowheads="1"/>
            </p:cNvSpPr>
            <p:nvPr/>
          </p:nvSpPr>
          <p:spPr bwMode="auto">
            <a:xfrm>
              <a:off x="184" y="1684"/>
              <a:ext cx="1126" cy="407"/>
            </a:xfrm>
            <a:prstGeom prst="rect">
              <a:avLst/>
            </a:prstGeom>
            <a:noFill/>
            <a:ln w="12700">
              <a:noFill/>
              <a:miter lim="800000"/>
              <a:headEnd type="none" w="sm" len="sm"/>
              <a:tailEnd type="none" w="sm" len="sm"/>
            </a:ln>
            <a:effectLst/>
          </p:spPr>
          <p:txBody>
            <a:bodyPr wrap="none">
              <a:spAutoFit/>
            </a:bodyPr>
            <a:lstStyle/>
            <a:p>
              <a:pPr marL="114300" indent="-114300" algn="l">
                <a:buFontTx/>
                <a:buChar char="•"/>
              </a:pPr>
              <a:r>
                <a:rPr lang="en-US" sz="1800" dirty="0" smtClean="0">
                  <a:effectLst/>
                </a:rPr>
                <a:t>People</a:t>
              </a:r>
              <a:endParaRPr lang="en-US" sz="1800" dirty="0">
                <a:effectLst/>
              </a:endParaRPr>
            </a:p>
            <a:p>
              <a:pPr marL="114300" indent="-114300" algn="l">
                <a:buFontTx/>
                <a:buChar char="•"/>
              </a:pPr>
              <a:r>
                <a:rPr lang="en-US" sz="1800" dirty="0" smtClean="0">
                  <a:effectLst/>
                </a:rPr>
                <a:t>Other systems</a:t>
              </a:r>
              <a:endParaRPr lang="en-US" sz="1800" dirty="0">
                <a:effectLst/>
              </a:endParaRPr>
            </a:p>
          </p:txBody>
        </p:sp>
        <p:sp>
          <p:nvSpPr>
            <p:cNvPr id="73" name="Rectangle 4"/>
            <p:cNvSpPr>
              <a:spLocks noChangeArrowheads="1"/>
            </p:cNvSpPr>
            <p:nvPr/>
          </p:nvSpPr>
          <p:spPr bwMode="auto">
            <a:xfrm>
              <a:off x="358" y="1168"/>
              <a:ext cx="722" cy="405"/>
            </a:xfrm>
            <a:prstGeom prst="rect">
              <a:avLst/>
            </a:prstGeom>
            <a:noFill/>
            <a:ln w="15875" algn="ctr">
              <a:solidFill>
                <a:schemeClr val="tx2"/>
              </a:solidFill>
              <a:miter lim="800000"/>
              <a:headEnd/>
              <a:tailEnd type="none" w="lg" len="lg"/>
            </a:ln>
            <a:effectLst/>
          </p:spPr>
          <p:txBody>
            <a:bodyPr wrap="none" anchor="ctr"/>
            <a:lstStyle/>
            <a:p>
              <a:endParaRPr lang="en-US"/>
            </a:p>
          </p:txBody>
        </p:sp>
      </p:grpSp>
      <p:grpSp>
        <p:nvGrpSpPr>
          <p:cNvPr id="76" name="Group 60"/>
          <p:cNvGrpSpPr>
            <a:grpSpLocks/>
          </p:cNvGrpSpPr>
          <p:nvPr/>
        </p:nvGrpSpPr>
        <p:grpSpPr bwMode="auto">
          <a:xfrm>
            <a:off x="4710113" y="1219200"/>
            <a:ext cx="1971675" cy="3351212"/>
            <a:chOff x="3145" y="1041"/>
            <a:chExt cx="1242" cy="2111"/>
          </a:xfrm>
        </p:grpSpPr>
        <p:grpSp>
          <p:nvGrpSpPr>
            <p:cNvPr id="77" name="Group 46"/>
            <p:cNvGrpSpPr>
              <a:grpSpLocks/>
            </p:cNvGrpSpPr>
            <p:nvPr/>
          </p:nvGrpSpPr>
          <p:grpSpPr bwMode="auto">
            <a:xfrm>
              <a:off x="3145" y="1041"/>
              <a:ext cx="1242" cy="2111"/>
              <a:chOff x="2522" y="680"/>
              <a:chExt cx="1230" cy="1780"/>
            </a:xfrm>
          </p:grpSpPr>
          <p:grpSp>
            <p:nvGrpSpPr>
              <p:cNvPr id="79" name="Group 47"/>
              <p:cNvGrpSpPr>
                <a:grpSpLocks/>
              </p:cNvGrpSpPr>
              <p:nvPr/>
            </p:nvGrpSpPr>
            <p:grpSpPr bwMode="auto">
              <a:xfrm>
                <a:off x="2522" y="680"/>
                <a:ext cx="1230" cy="1780"/>
                <a:chOff x="2946" y="696"/>
                <a:chExt cx="1686" cy="2532"/>
              </a:xfrm>
            </p:grpSpPr>
            <p:pic>
              <p:nvPicPr>
                <p:cNvPr id="82" name="Picture 48" descr="empty-blue-rectangle"/>
                <p:cNvPicPr>
                  <a:picLocks noChangeAspect="1" noChangeArrowheads="1"/>
                </p:cNvPicPr>
                <p:nvPr/>
              </p:nvPicPr>
              <p:blipFill>
                <a:blip r:embed="rId3" cstate="print"/>
                <a:srcRect/>
                <a:stretch>
                  <a:fillRect/>
                </a:stretch>
              </p:blipFill>
              <p:spPr bwMode="auto">
                <a:xfrm>
                  <a:off x="2946" y="696"/>
                  <a:ext cx="1686" cy="2532"/>
                </a:xfrm>
                <a:prstGeom prst="rect">
                  <a:avLst/>
                </a:prstGeom>
                <a:noFill/>
              </p:spPr>
            </p:pic>
            <p:pic>
              <p:nvPicPr>
                <p:cNvPr id="83" name="Picture 49" descr="blue-top-faded"/>
                <p:cNvPicPr>
                  <a:picLocks noChangeAspect="1" noChangeArrowheads="1"/>
                </p:cNvPicPr>
                <p:nvPr/>
              </p:nvPicPr>
              <p:blipFill>
                <a:blip r:embed="rId4" cstate="print"/>
                <a:srcRect/>
                <a:stretch>
                  <a:fillRect/>
                </a:stretch>
              </p:blipFill>
              <p:spPr bwMode="auto">
                <a:xfrm>
                  <a:off x="2978" y="720"/>
                  <a:ext cx="1626" cy="720"/>
                </a:xfrm>
                <a:prstGeom prst="rect">
                  <a:avLst/>
                </a:prstGeom>
                <a:noFill/>
              </p:spPr>
            </p:pic>
          </p:grpSp>
          <p:sp>
            <p:nvSpPr>
              <p:cNvPr id="80" name="Text Box 50"/>
              <p:cNvSpPr txBox="1">
                <a:spLocks noChangeArrowheads="1"/>
              </p:cNvSpPr>
              <p:nvPr/>
            </p:nvSpPr>
            <p:spPr bwMode="auto">
              <a:xfrm>
                <a:off x="3110" y="737"/>
                <a:ext cx="94" cy="243"/>
              </a:xfrm>
              <a:prstGeom prst="rect">
                <a:avLst/>
              </a:prstGeom>
              <a:noFill/>
              <a:ln w="12700">
                <a:noFill/>
                <a:miter lim="800000"/>
                <a:headEnd type="none" w="sm" len="sm"/>
                <a:tailEnd type="none" w="sm" len="sm"/>
              </a:ln>
              <a:effectLst/>
            </p:spPr>
            <p:txBody>
              <a:bodyPr wrap="none">
                <a:spAutoFit/>
              </a:bodyPr>
              <a:lstStyle/>
              <a:p>
                <a:endParaRPr lang="en-US" b="1">
                  <a:effectLst>
                    <a:outerShdw blurRad="38100" dist="38100" dir="2700000" algn="tl">
                      <a:srgbClr val="000000"/>
                    </a:outerShdw>
                  </a:effectLst>
                </a:endParaRPr>
              </a:p>
            </p:txBody>
          </p:sp>
          <p:sp>
            <p:nvSpPr>
              <p:cNvPr id="81" name="Text Box 51"/>
              <p:cNvSpPr txBox="1">
                <a:spLocks noChangeArrowheads="1"/>
              </p:cNvSpPr>
              <p:nvPr/>
            </p:nvSpPr>
            <p:spPr bwMode="auto">
              <a:xfrm>
                <a:off x="2606" y="1215"/>
                <a:ext cx="1105" cy="343"/>
              </a:xfrm>
              <a:prstGeom prst="rect">
                <a:avLst/>
              </a:prstGeom>
              <a:noFill/>
              <a:ln w="12700">
                <a:noFill/>
                <a:miter lim="800000"/>
                <a:headEnd type="none" w="sm" len="sm"/>
                <a:tailEnd type="none" w="sm" len="sm"/>
              </a:ln>
              <a:effectLst/>
            </p:spPr>
            <p:txBody>
              <a:bodyPr wrap="none">
                <a:spAutoFit/>
              </a:bodyPr>
              <a:lstStyle/>
              <a:p>
                <a:pPr marL="114300" indent="-114300" algn="l">
                  <a:buFontTx/>
                  <a:buChar char="•"/>
                </a:pPr>
                <a:r>
                  <a:rPr lang="en-US" sz="1800" dirty="0" smtClean="0">
                    <a:effectLst/>
                  </a:rPr>
                  <a:t>Network </a:t>
                </a:r>
                <a:r>
                  <a:rPr lang="en-US" sz="1800" dirty="0">
                    <a:effectLst/>
                  </a:rPr>
                  <a:t>traffic</a:t>
                </a:r>
              </a:p>
              <a:p>
                <a:pPr marL="114300" indent="-114300" algn="l">
                  <a:buFontTx/>
                  <a:buChar char="•"/>
                </a:pPr>
                <a:r>
                  <a:rPr lang="en-US" dirty="0" smtClean="0"/>
                  <a:t>RPC</a:t>
                </a:r>
              </a:p>
            </p:txBody>
          </p:sp>
        </p:grpSp>
        <p:cxnSp>
          <p:nvCxnSpPr>
            <p:cNvPr id="78" name="AutoShape 9"/>
            <p:cNvCxnSpPr>
              <a:cxnSpLocks noChangeShapeType="1"/>
            </p:cNvCxnSpPr>
            <p:nvPr/>
          </p:nvCxnSpPr>
          <p:spPr bwMode="auto">
            <a:xfrm flipV="1">
              <a:off x="3447" y="1211"/>
              <a:ext cx="699" cy="223"/>
            </a:xfrm>
            <a:prstGeom prst="curvedConnector3">
              <a:avLst>
                <a:gd name="adj1" fmla="val 49931"/>
              </a:avLst>
            </a:prstGeom>
            <a:noFill/>
            <a:ln w="15875">
              <a:solidFill>
                <a:schemeClr val="tx2"/>
              </a:solidFill>
              <a:round/>
              <a:headEnd/>
              <a:tailEnd type="triangle" w="lg" len="lg"/>
            </a:ln>
            <a:effectLst/>
          </p:spPr>
        </p:cxnSp>
      </p:grpSp>
      <p:grpSp>
        <p:nvGrpSpPr>
          <p:cNvPr id="84" name="Group 61"/>
          <p:cNvGrpSpPr>
            <a:grpSpLocks/>
          </p:cNvGrpSpPr>
          <p:nvPr/>
        </p:nvGrpSpPr>
        <p:grpSpPr bwMode="auto">
          <a:xfrm>
            <a:off x="2438400" y="1220788"/>
            <a:ext cx="1922462" cy="3351212"/>
            <a:chOff x="1628" y="1043"/>
            <a:chExt cx="1211" cy="2111"/>
          </a:xfrm>
        </p:grpSpPr>
        <p:grpSp>
          <p:nvGrpSpPr>
            <p:cNvPr id="85" name="Group 37"/>
            <p:cNvGrpSpPr>
              <a:grpSpLocks/>
            </p:cNvGrpSpPr>
            <p:nvPr/>
          </p:nvGrpSpPr>
          <p:grpSpPr bwMode="auto">
            <a:xfrm>
              <a:off x="1628" y="1043"/>
              <a:ext cx="1211" cy="2111"/>
              <a:chOff x="2522" y="680"/>
              <a:chExt cx="1230" cy="1780"/>
            </a:xfrm>
          </p:grpSpPr>
          <p:grpSp>
            <p:nvGrpSpPr>
              <p:cNvPr id="87" name="Group 38"/>
              <p:cNvGrpSpPr>
                <a:grpSpLocks/>
              </p:cNvGrpSpPr>
              <p:nvPr/>
            </p:nvGrpSpPr>
            <p:grpSpPr bwMode="auto">
              <a:xfrm>
                <a:off x="2522" y="680"/>
                <a:ext cx="1230" cy="1780"/>
                <a:chOff x="2946" y="697"/>
                <a:chExt cx="1686" cy="2532"/>
              </a:xfrm>
            </p:grpSpPr>
            <p:pic>
              <p:nvPicPr>
                <p:cNvPr id="90" name="Picture 39" descr="empty-blue-rectangle"/>
                <p:cNvPicPr>
                  <a:picLocks noChangeAspect="1" noChangeArrowheads="1"/>
                </p:cNvPicPr>
                <p:nvPr/>
              </p:nvPicPr>
              <p:blipFill>
                <a:blip r:embed="rId3" cstate="print"/>
                <a:srcRect/>
                <a:stretch>
                  <a:fillRect/>
                </a:stretch>
              </p:blipFill>
              <p:spPr bwMode="auto">
                <a:xfrm>
                  <a:off x="2946" y="697"/>
                  <a:ext cx="1686" cy="2532"/>
                </a:xfrm>
                <a:prstGeom prst="rect">
                  <a:avLst/>
                </a:prstGeom>
                <a:noFill/>
              </p:spPr>
            </p:pic>
            <p:pic>
              <p:nvPicPr>
                <p:cNvPr id="91" name="Picture 40" descr="blue-top-faded"/>
                <p:cNvPicPr>
                  <a:picLocks noChangeAspect="1" noChangeArrowheads="1"/>
                </p:cNvPicPr>
                <p:nvPr/>
              </p:nvPicPr>
              <p:blipFill>
                <a:blip r:embed="rId4" cstate="print"/>
                <a:srcRect/>
                <a:stretch>
                  <a:fillRect/>
                </a:stretch>
              </p:blipFill>
              <p:spPr bwMode="auto">
                <a:xfrm>
                  <a:off x="2978" y="720"/>
                  <a:ext cx="1626" cy="720"/>
                </a:xfrm>
                <a:prstGeom prst="rect">
                  <a:avLst/>
                </a:prstGeom>
                <a:noFill/>
              </p:spPr>
            </p:pic>
          </p:grpSp>
          <p:sp>
            <p:nvSpPr>
              <p:cNvPr id="88" name="Text Box 41"/>
              <p:cNvSpPr txBox="1">
                <a:spLocks noChangeArrowheads="1"/>
              </p:cNvSpPr>
              <p:nvPr/>
            </p:nvSpPr>
            <p:spPr bwMode="auto">
              <a:xfrm>
                <a:off x="3110" y="737"/>
                <a:ext cx="94" cy="243"/>
              </a:xfrm>
              <a:prstGeom prst="rect">
                <a:avLst/>
              </a:prstGeom>
              <a:noFill/>
              <a:ln w="12700">
                <a:noFill/>
                <a:miter lim="800000"/>
                <a:headEnd type="none" w="sm" len="sm"/>
                <a:tailEnd type="none" w="sm" len="sm"/>
              </a:ln>
              <a:effectLst/>
            </p:spPr>
            <p:txBody>
              <a:bodyPr wrap="none">
                <a:spAutoFit/>
              </a:bodyPr>
              <a:lstStyle/>
              <a:p>
                <a:endParaRPr lang="en-US" b="1">
                  <a:effectLst>
                    <a:outerShdw blurRad="38100" dist="38100" dir="2700000" algn="tl">
                      <a:srgbClr val="000000"/>
                    </a:outerShdw>
                  </a:effectLst>
                </a:endParaRPr>
              </a:p>
            </p:txBody>
          </p:sp>
          <p:sp>
            <p:nvSpPr>
              <p:cNvPr id="89" name="Text Box 42"/>
              <p:cNvSpPr txBox="1">
                <a:spLocks noChangeArrowheads="1"/>
              </p:cNvSpPr>
              <p:nvPr/>
            </p:nvSpPr>
            <p:spPr bwMode="auto">
              <a:xfrm>
                <a:off x="2606" y="1215"/>
                <a:ext cx="1100" cy="490"/>
              </a:xfrm>
              <a:prstGeom prst="rect">
                <a:avLst/>
              </a:prstGeom>
              <a:noFill/>
              <a:ln w="12700">
                <a:noFill/>
                <a:miter lim="800000"/>
                <a:headEnd type="none" w="sm" len="sm"/>
                <a:tailEnd type="none" w="sm" len="sm"/>
              </a:ln>
              <a:effectLst/>
            </p:spPr>
            <p:txBody>
              <a:bodyPr wrap="none">
                <a:spAutoFit/>
              </a:bodyPr>
              <a:lstStyle/>
              <a:p>
                <a:pPr marL="114300" indent="-114300">
                  <a:buFontTx/>
                  <a:buChar char="•"/>
                </a:pPr>
                <a:r>
                  <a:rPr lang="en-US" dirty="0" smtClean="0"/>
                  <a:t>Components</a:t>
                </a:r>
              </a:p>
              <a:p>
                <a:pPr marL="114300" indent="-114300">
                  <a:buFontTx/>
                  <a:buChar char="•"/>
                </a:pPr>
                <a:r>
                  <a:rPr lang="en-US" dirty="0" smtClean="0"/>
                  <a:t>Services</a:t>
                </a:r>
              </a:p>
              <a:p>
                <a:pPr marL="114300" indent="-114300">
                  <a:buFontTx/>
                  <a:buChar char="•"/>
                </a:pPr>
                <a:r>
                  <a:rPr lang="en-US" dirty="0" smtClean="0"/>
                  <a:t>Web Services</a:t>
                </a:r>
              </a:p>
            </p:txBody>
          </p:sp>
        </p:grpSp>
        <p:sp>
          <p:nvSpPr>
            <p:cNvPr id="86" name="Oval 5"/>
            <p:cNvSpPr>
              <a:spLocks noChangeArrowheads="1"/>
            </p:cNvSpPr>
            <p:nvPr/>
          </p:nvSpPr>
          <p:spPr bwMode="auto">
            <a:xfrm>
              <a:off x="2045" y="1150"/>
              <a:ext cx="388" cy="388"/>
            </a:xfrm>
            <a:prstGeom prst="ellipse">
              <a:avLst/>
            </a:prstGeom>
            <a:noFill/>
            <a:ln w="15875" algn="ctr">
              <a:solidFill>
                <a:schemeClr val="tx2"/>
              </a:solidFill>
              <a:round/>
              <a:headEnd/>
              <a:tailEnd type="none" w="lg" len="lg"/>
            </a:ln>
            <a:effectLst/>
          </p:spPr>
          <p:txBody>
            <a:bodyPr wrap="none" anchor="ctr"/>
            <a:lstStyle/>
            <a:p>
              <a:endParaRPr lang="en-US"/>
            </a:p>
          </p:txBody>
        </p:sp>
      </p:grpSp>
      <p:grpSp>
        <p:nvGrpSpPr>
          <p:cNvPr id="92" name="Group 59"/>
          <p:cNvGrpSpPr>
            <a:grpSpLocks/>
          </p:cNvGrpSpPr>
          <p:nvPr/>
        </p:nvGrpSpPr>
        <p:grpSpPr bwMode="auto">
          <a:xfrm>
            <a:off x="7016750" y="1220788"/>
            <a:ext cx="1971675" cy="3351212"/>
            <a:chOff x="4420" y="1517"/>
            <a:chExt cx="1242" cy="2111"/>
          </a:xfrm>
        </p:grpSpPr>
        <p:grpSp>
          <p:nvGrpSpPr>
            <p:cNvPr id="93" name="Group 53"/>
            <p:cNvGrpSpPr>
              <a:grpSpLocks/>
            </p:cNvGrpSpPr>
            <p:nvPr/>
          </p:nvGrpSpPr>
          <p:grpSpPr bwMode="auto">
            <a:xfrm>
              <a:off x="4420" y="1517"/>
              <a:ext cx="1242" cy="2111"/>
              <a:chOff x="2522" y="680"/>
              <a:chExt cx="1230" cy="1780"/>
            </a:xfrm>
          </p:grpSpPr>
          <p:grpSp>
            <p:nvGrpSpPr>
              <p:cNvPr id="97" name="Group 54"/>
              <p:cNvGrpSpPr>
                <a:grpSpLocks/>
              </p:cNvGrpSpPr>
              <p:nvPr/>
            </p:nvGrpSpPr>
            <p:grpSpPr bwMode="auto">
              <a:xfrm>
                <a:off x="2522" y="680"/>
                <a:ext cx="1230" cy="1780"/>
                <a:chOff x="2946" y="696"/>
                <a:chExt cx="1686" cy="2532"/>
              </a:xfrm>
            </p:grpSpPr>
            <p:pic>
              <p:nvPicPr>
                <p:cNvPr id="100" name="Picture 55" descr="empty-blue-rectangle"/>
                <p:cNvPicPr>
                  <a:picLocks noChangeAspect="1" noChangeArrowheads="1"/>
                </p:cNvPicPr>
                <p:nvPr/>
              </p:nvPicPr>
              <p:blipFill>
                <a:blip r:embed="rId3" cstate="print"/>
                <a:srcRect/>
                <a:stretch>
                  <a:fillRect/>
                </a:stretch>
              </p:blipFill>
              <p:spPr bwMode="auto">
                <a:xfrm>
                  <a:off x="2946" y="696"/>
                  <a:ext cx="1686" cy="2532"/>
                </a:xfrm>
                <a:prstGeom prst="rect">
                  <a:avLst/>
                </a:prstGeom>
                <a:noFill/>
              </p:spPr>
            </p:pic>
            <p:pic>
              <p:nvPicPr>
                <p:cNvPr id="101" name="Picture 56" descr="blue-top-faded"/>
                <p:cNvPicPr>
                  <a:picLocks noChangeAspect="1" noChangeArrowheads="1"/>
                </p:cNvPicPr>
                <p:nvPr/>
              </p:nvPicPr>
              <p:blipFill>
                <a:blip r:embed="rId4" cstate="print"/>
                <a:srcRect/>
                <a:stretch>
                  <a:fillRect/>
                </a:stretch>
              </p:blipFill>
              <p:spPr bwMode="auto">
                <a:xfrm>
                  <a:off x="2978" y="720"/>
                  <a:ext cx="1626" cy="720"/>
                </a:xfrm>
                <a:prstGeom prst="rect">
                  <a:avLst/>
                </a:prstGeom>
                <a:noFill/>
              </p:spPr>
            </p:pic>
          </p:grpSp>
          <p:sp>
            <p:nvSpPr>
              <p:cNvPr id="98" name="Text Box 57"/>
              <p:cNvSpPr txBox="1">
                <a:spLocks noChangeArrowheads="1"/>
              </p:cNvSpPr>
              <p:nvPr/>
            </p:nvSpPr>
            <p:spPr bwMode="auto">
              <a:xfrm>
                <a:off x="3110" y="737"/>
                <a:ext cx="94" cy="243"/>
              </a:xfrm>
              <a:prstGeom prst="rect">
                <a:avLst/>
              </a:prstGeom>
              <a:noFill/>
              <a:ln w="12700">
                <a:noFill/>
                <a:miter lim="800000"/>
                <a:headEnd type="none" w="sm" len="sm"/>
                <a:tailEnd type="none" w="sm" len="sm"/>
              </a:ln>
              <a:effectLst/>
            </p:spPr>
            <p:txBody>
              <a:bodyPr wrap="none">
                <a:spAutoFit/>
              </a:bodyPr>
              <a:lstStyle/>
              <a:p>
                <a:endParaRPr lang="en-US" b="1">
                  <a:effectLst>
                    <a:outerShdw blurRad="38100" dist="38100" dir="2700000" algn="tl">
                      <a:srgbClr val="000000"/>
                    </a:outerShdw>
                  </a:effectLst>
                </a:endParaRPr>
              </a:p>
            </p:txBody>
          </p:sp>
          <p:sp>
            <p:nvSpPr>
              <p:cNvPr id="99" name="Text Box 58"/>
              <p:cNvSpPr txBox="1">
                <a:spLocks noChangeArrowheads="1"/>
              </p:cNvSpPr>
              <p:nvPr/>
            </p:nvSpPr>
            <p:spPr bwMode="auto">
              <a:xfrm>
                <a:off x="2606" y="1215"/>
                <a:ext cx="1019" cy="932"/>
              </a:xfrm>
              <a:prstGeom prst="rect">
                <a:avLst/>
              </a:prstGeom>
              <a:noFill/>
              <a:ln w="12700">
                <a:noFill/>
                <a:miter lim="800000"/>
                <a:headEnd type="none" w="sm" len="sm"/>
                <a:tailEnd type="none" w="sm" len="sm"/>
              </a:ln>
              <a:effectLst/>
            </p:spPr>
            <p:txBody>
              <a:bodyPr wrap="none">
                <a:spAutoFit/>
              </a:bodyPr>
              <a:lstStyle/>
              <a:p>
                <a:pPr marL="114300" indent="-114300" algn="l">
                  <a:buFontTx/>
                  <a:buChar char="•"/>
                </a:pPr>
                <a:r>
                  <a:rPr lang="en-US" sz="1800" dirty="0">
                    <a:effectLst/>
                  </a:rPr>
                  <a:t>Database</a:t>
                </a:r>
              </a:p>
              <a:p>
                <a:pPr marL="114300" indent="-114300" algn="l">
                  <a:buFontTx/>
                  <a:buChar char="•"/>
                </a:pPr>
                <a:r>
                  <a:rPr lang="en-US" sz="1800" dirty="0">
                    <a:effectLst/>
                  </a:rPr>
                  <a:t>File</a:t>
                </a:r>
              </a:p>
              <a:p>
                <a:pPr marL="114300" indent="-114300" algn="l">
                  <a:buFontTx/>
                  <a:buChar char="•"/>
                </a:pPr>
                <a:r>
                  <a:rPr lang="en-US" sz="1800" dirty="0">
                    <a:effectLst/>
                  </a:rPr>
                  <a:t>Registry</a:t>
                </a:r>
              </a:p>
              <a:p>
                <a:pPr marL="114300" indent="-114300" algn="l">
                  <a:buFontTx/>
                  <a:buChar char="•"/>
                </a:pPr>
                <a:r>
                  <a:rPr lang="en-US" sz="1800" dirty="0">
                    <a:effectLst/>
                  </a:rPr>
                  <a:t>Shared </a:t>
                </a:r>
                <a:br>
                  <a:rPr lang="en-US" sz="1800" dirty="0">
                    <a:effectLst/>
                  </a:rPr>
                </a:br>
                <a:r>
                  <a:rPr lang="en-US" sz="1800" dirty="0" smtClean="0">
                    <a:effectLst/>
                  </a:rPr>
                  <a:t>memory</a:t>
                </a:r>
                <a:endParaRPr lang="en-US" sz="1800" dirty="0">
                  <a:effectLst/>
                </a:endParaRPr>
              </a:p>
              <a:p>
                <a:pPr marL="114300" indent="-114300" algn="l">
                  <a:buFontTx/>
                  <a:buChar char="•"/>
                </a:pPr>
                <a:r>
                  <a:rPr lang="en-US" sz="1800" dirty="0" smtClean="0">
                    <a:effectLst/>
                  </a:rPr>
                  <a:t>Queue/Stack</a:t>
                </a:r>
                <a:endParaRPr lang="en-US" sz="1800" dirty="0">
                  <a:effectLst/>
                </a:endParaRPr>
              </a:p>
            </p:txBody>
          </p:sp>
        </p:grpSp>
        <p:grpSp>
          <p:nvGrpSpPr>
            <p:cNvPr id="94" name="Group 6"/>
            <p:cNvGrpSpPr>
              <a:grpSpLocks/>
            </p:cNvGrpSpPr>
            <p:nvPr/>
          </p:nvGrpSpPr>
          <p:grpSpPr bwMode="auto">
            <a:xfrm>
              <a:off x="4721" y="1682"/>
              <a:ext cx="704" cy="293"/>
              <a:chOff x="411" y="3170"/>
              <a:chExt cx="704" cy="293"/>
            </a:xfrm>
          </p:grpSpPr>
          <p:sp>
            <p:nvSpPr>
              <p:cNvPr id="95" name="Line 7"/>
              <p:cNvSpPr>
                <a:spLocks noChangeShapeType="1"/>
              </p:cNvSpPr>
              <p:nvPr/>
            </p:nvSpPr>
            <p:spPr bwMode="auto">
              <a:xfrm>
                <a:off x="411" y="3170"/>
                <a:ext cx="703" cy="0"/>
              </a:xfrm>
              <a:prstGeom prst="line">
                <a:avLst/>
              </a:prstGeom>
              <a:noFill/>
              <a:ln w="15875">
                <a:solidFill>
                  <a:schemeClr val="tx2"/>
                </a:solidFill>
                <a:round/>
                <a:headEnd/>
                <a:tailEnd type="none" w="lg" len="lg"/>
              </a:ln>
              <a:effectLst/>
            </p:spPr>
            <p:txBody>
              <a:bodyPr/>
              <a:lstStyle/>
              <a:p>
                <a:endParaRPr lang="en-US"/>
              </a:p>
            </p:txBody>
          </p:sp>
          <p:sp>
            <p:nvSpPr>
              <p:cNvPr id="96" name="Line 8"/>
              <p:cNvSpPr>
                <a:spLocks noChangeShapeType="1"/>
              </p:cNvSpPr>
              <p:nvPr/>
            </p:nvSpPr>
            <p:spPr bwMode="auto">
              <a:xfrm>
                <a:off x="412" y="3463"/>
                <a:ext cx="703" cy="0"/>
              </a:xfrm>
              <a:prstGeom prst="line">
                <a:avLst/>
              </a:prstGeom>
              <a:noFill/>
              <a:ln w="15875">
                <a:solidFill>
                  <a:schemeClr val="tx2"/>
                </a:solidFill>
                <a:round/>
                <a:headEnd/>
                <a:tailEnd type="none" w="lg" len="lg"/>
              </a:ln>
              <a:effectLst/>
            </p:spPr>
            <p:txBody>
              <a:bodyPr/>
              <a:lstStyle/>
              <a:p>
                <a:endParaRPr lang="en-US"/>
              </a:p>
            </p:txBody>
          </p:sp>
        </p:grpSp>
      </p:grpSp>
      <p:sp>
        <p:nvSpPr>
          <p:cNvPr id="102" name="TextBox 101"/>
          <p:cNvSpPr txBox="1"/>
          <p:nvPr/>
        </p:nvSpPr>
        <p:spPr>
          <a:xfrm>
            <a:off x="609600" y="1447800"/>
            <a:ext cx="1066800" cy="646331"/>
          </a:xfrm>
          <a:prstGeom prst="rect">
            <a:avLst/>
          </a:prstGeom>
          <a:noFill/>
        </p:spPr>
        <p:txBody>
          <a:bodyPr wrap="square" rtlCol="0">
            <a:spAutoFit/>
          </a:bodyPr>
          <a:lstStyle/>
          <a:p>
            <a:pPr algn="ctr"/>
            <a:r>
              <a:rPr lang="en-US" dirty="0" smtClean="0">
                <a:solidFill>
                  <a:schemeClr val="bg1"/>
                </a:solidFill>
              </a:rPr>
              <a:t>External entity</a:t>
            </a:r>
            <a:endParaRPr lang="en-US" dirty="0">
              <a:solidFill>
                <a:schemeClr val="bg1"/>
              </a:solidFill>
            </a:endParaRPr>
          </a:p>
        </p:txBody>
      </p:sp>
      <p:sp>
        <p:nvSpPr>
          <p:cNvPr id="103" name="TextBox 102"/>
          <p:cNvSpPr txBox="1"/>
          <p:nvPr/>
        </p:nvSpPr>
        <p:spPr>
          <a:xfrm>
            <a:off x="2895600" y="1524000"/>
            <a:ext cx="1066800" cy="369332"/>
          </a:xfrm>
          <a:prstGeom prst="rect">
            <a:avLst/>
          </a:prstGeom>
          <a:noFill/>
        </p:spPr>
        <p:txBody>
          <a:bodyPr wrap="square" rtlCol="0">
            <a:spAutoFit/>
          </a:bodyPr>
          <a:lstStyle/>
          <a:p>
            <a:pPr algn="ctr"/>
            <a:r>
              <a:rPr lang="en-US" dirty="0" smtClean="0">
                <a:solidFill>
                  <a:schemeClr val="bg1"/>
                </a:solidFill>
              </a:rPr>
              <a:t>Process</a:t>
            </a:r>
            <a:endParaRPr lang="en-US" dirty="0">
              <a:solidFill>
                <a:schemeClr val="bg1"/>
              </a:solidFill>
            </a:endParaRPr>
          </a:p>
        </p:txBody>
      </p:sp>
      <p:sp>
        <p:nvSpPr>
          <p:cNvPr id="104" name="TextBox 103"/>
          <p:cNvSpPr txBox="1"/>
          <p:nvPr/>
        </p:nvSpPr>
        <p:spPr>
          <a:xfrm>
            <a:off x="4800600" y="1447800"/>
            <a:ext cx="1752600" cy="646331"/>
          </a:xfrm>
          <a:prstGeom prst="rect">
            <a:avLst/>
          </a:prstGeom>
          <a:noFill/>
        </p:spPr>
        <p:txBody>
          <a:bodyPr wrap="square" rtlCol="0">
            <a:spAutoFit/>
          </a:bodyPr>
          <a:lstStyle/>
          <a:p>
            <a:r>
              <a:rPr lang="en-US" dirty="0" smtClean="0">
                <a:solidFill>
                  <a:schemeClr val="bg1"/>
                </a:solidFill>
              </a:rPr>
              <a:t>Data              </a:t>
            </a:r>
          </a:p>
          <a:p>
            <a:pPr algn="r"/>
            <a:r>
              <a:rPr lang="en-US" dirty="0" smtClean="0">
                <a:solidFill>
                  <a:schemeClr val="bg1"/>
                </a:solidFill>
              </a:rPr>
              <a:t>Flow</a:t>
            </a:r>
            <a:endParaRPr lang="en-US" dirty="0">
              <a:solidFill>
                <a:schemeClr val="bg1"/>
              </a:solidFill>
            </a:endParaRPr>
          </a:p>
        </p:txBody>
      </p:sp>
      <p:sp>
        <p:nvSpPr>
          <p:cNvPr id="105" name="TextBox 104"/>
          <p:cNvSpPr txBox="1"/>
          <p:nvPr/>
        </p:nvSpPr>
        <p:spPr>
          <a:xfrm>
            <a:off x="7162800" y="1524000"/>
            <a:ext cx="1676400" cy="369332"/>
          </a:xfrm>
          <a:prstGeom prst="rect">
            <a:avLst/>
          </a:prstGeom>
          <a:noFill/>
        </p:spPr>
        <p:txBody>
          <a:bodyPr wrap="square" rtlCol="0">
            <a:spAutoFit/>
          </a:bodyPr>
          <a:lstStyle/>
          <a:p>
            <a:pPr algn="ctr"/>
            <a:r>
              <a:rPr lang="en-US" dirty="0" smtClean="0">
                <a:solidFill>
                  <a:schemeClr val="bg1"/>
                </a:solidFill>
              </a:rPr>
              <a:t>Data Store</a:t>
            </a:r>
            <a:endParaRPr lang="en-US" dirty="0">
              <a:solidFill>
                <a:schemeClr val="bg1"/>
              </a:solidFill>
            </a:endParaRPr>
          </a:p>
        </p:txBody>
      </p:sp>
      <p:sp>
        <p:nvSpPr>
          <p:cNvPr id="106" name="Text Box 21"/>
          <p:cNvSpPr txBox="1">
            <a:spLocks noChangeArrowheads="1"/>
          </p:cNvSpPr>
          <p:nvPr/>
        </p:nvSpPr>
        <p:spPr bwMode="auto">
          <a:xfrm>
            <a:off x="2447925" y="4724400"/>
            <a:ext cx="2209800" cy="369887"/>
          </a:xfrm>
          <a:prstGeom prst="rect">
            <a:avLst/>
          </a:prstGeom>
          <a:noFill/>
          <a:ln w="15875" algn="ctr">
            <a:noFill/>
            <a:miter lim="800000"/>
            <a:headEnd/>
            <a:tailEnd type="none" w="lg" len="lg"/>
          </a:ln>
        </p:spPr>
        <p:txBody>
          <a:bodyPr vert="horz" wrap="square" lIns="91440" tIns="45720" rIns="91440" bIns="45720" numCol="1" anchor="t" anchorCtr="0" compatLnSpc="1">
            <a:prstTxWarp prst="textNoShape">
              <a:avLst/>
            </a:prstTxWarp>
            <a:spAutoFit/>
          </a:bodyPr>
          <a:lstStyle/>
          <a:p>
            <a:r>
              <a:rPr lang="en-US" dirty="0">
                <a:solidFill>
                  <a:schemeClr val="bg1"/>
                </a:solidFill>
                <a:latin typeface="Verdana" pitchFamily="34" charset="0"/>
              </a:rPr>
              <a:t>Trust Boundary</a:t>
            </a:r>
          </a:p>
        </p:txBody>
      </p:sp>
      <p:cxnSp>
        <p:nvCxnSpPr>
          <p:cNvPr id="107" name="Straight Connector 106"/>
          <p:cNvCxnSpPr/>
          <p:nvPr/>
        </p:nvCxnSpPr>
        <p:spPr>
          <a:xfrm>
            <a:off x="4505325" y="4876800"/>
            <a:ext cx="2062982" cy="1"/>
          </a:xfrm>
          <a:prstGeom prst="line">
            <a:avLst/>
          </a:prstGeom>
          <a:ln w="57150">
            <a:solidFill>
              <a:schemeClr val="tx1"/>
            </a:solidFill>
            <a:prstDash val="dash"/>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08" name="Text Box 42"/>
          <p:cNvSpPr txBox="1">
            <a:spLocks noChangeArrowheads="1"/>
          </p:cNvSpPr>
          <p:nvPr/>
        </p:nvSpPr>
        <p:spPr bwMode="auto">
          <a:xfrm>
            <a:off x="2676525" y="5257800"/>
            <a:ext cx="3505200" cy="923330"/>
          </a:xfrm>
          <a:prstGeom prst="rect">
            <a:avLst/>
          </a:prstGeom>
          <a:noFill/>
          <a:ln w="12700">
            <a:noFill/>
            <a:miter lim="800000"/>
            <a:headEnd type="none" w="sm" len="sm"/>
            <a:tailEnd type="none" w="sm" len="sm"/>
          </a:ln>
          <a:effectLst/>
        </p:spPr>
        <p:txBody>
          <a:bodyPr wrap="square">
            <a:spAutoFit/>
          </a:bodyPr>
          <a:lstStyle/>
          <a:p>
            <a:pPr marL="114300" indent="-114300" algn="l">
              <a:buFontTx/>
              <a:buChar char="•"/>
            </a:pPr>
            <a:r>
              <a:rPr lang="en-US" sz="1800" dirty="0" smtClean="0">
                <a:effectLst/>
              </a:rPr>
              <a:t>Firewall, perimeter device</a:t>
            </a:r>
          </a:p>
          <a:p>
            <a:pPr marL="114300" indent="-114300" algn="l">
              <a:buFontTx/>
              <a:buChar char="•"/>
            </a:pPr>
            <a:r>
              <a:rPr lang="en-US" sz="1800" dirty="0" smtClean="0">
                <a:effectLst/>
              </a:rPr>
              <a:t>Process boundary</a:t>
            </a:r>
          </a:p>
          <a:p>
            <a:pPr marL="114300" indent="-114300" algn="l">
              <a:buFontTx/>
              <a:buChar char="•"/>
            </a:pPr>
            <a:r>
              <a:rPr lang="en-US" dirty="0" smtClean="0"/>
              <a:t>File system</a:t>
            </a:r>
            <a:endParaRPr lang="en-US" sz="1800" dirty="0">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Trust Boundaries</a:t>
            </a:r>
            <a:endParaRPr lang="en-US" sz="3600" dirty="0"/>
          </a:p>
        </p:txBody>
      </p:sp>
      <p:sp>
        <p:nvSpPr>
          <p:cNvPr id="3" name="Content Placeholder 2"/>
          <p:cNvSpPr>
            <a:spLocks noGrp="1"/>
          </p:cNvSpPr>
          <p:nvPr>
            <p:ph idx="1"/>
          </p:nvPr>
        </p:nvSpPr>
        <p:spPr>
          <a:xfrm>
            <a:off x="381000" y="1341437"/>
            <a:ext cx="8382000" cy="4906963"/>
          </a:xfrm>
        </p:spPr>
        <p:txBody>
          <a:bodyPr>
            <a:normAutofit/>
          </a:bodyPr>
          <a:lstStyle/>
          <a:p>
            <a:pPr>
              <a:buFont typeface="Arial" pitchFamily="34" charset="0"/>
              <a:buChar char="•"/>
            </a:pPr>
            <a:r>
              <a:rPr lang="en-US" sz="2800" b="0" dirty="0" smtClean="0"/>
              <a:t>Processes that communicate across a network always have a trust boundary</a:t>
            </a:r>
          </a:p>
          <a:p>
            <a:pPr lvl="3">
              <a:buFont typeface="Arial" pitchFamily="34" charset="0"/>
              <a:buChar char="•"/>
            </a:pPr>
            <a:r>
              <a:rPr lang="en-US" sz="2200" dirty="0" smtClean="0"/>
              <a:t>Even with a secure channel, there are still distinct entities</a:t>
            </a:r>
          </a:p>
          <a:p>
            <a:pPr lvl="3">
              <a:buFont typeface="Arial" pitchFamily="34" charset="0"/>
              <a:buChar char="•"/>
            </a:pPr>
            <a:r>
              <a:rPr lang="en-US" sz="2200" dirty="0" smtClean="0"/>
              <a:t>Encrypting network traffic is an “instinctive” mitigation but it doesn’t address tampering or spoofing</a:t>
            </a:r>
          </a:p>
          <a:p>
            <a:pPr>
              <a:buFont typeface="Arial" pitchFamily="34" charset="0"/>
              <a:buChar char="•"/>
            </a:pPr>
            <a:r>
              <a:rPr lang="en-US" sz="2800" b="0" dirty="0" smtClean="0"/>
              <a:t>Define trust boundaries that intersect data flows</a:t>
            </a:r>
          </a:p>
          <a:p>
            <a:pPr>
              <a:buFont typeface="Arial" pitchFamily="34" charset="0"/>
              <a:buChar char="•"/>
            </a:pPr>
            <a:r>
              <a:rPr lang="en-US" sz="2800" b="0" dirty="0" smtClean="0"/>
              <a:t>Identify points and surfaces where an attacker can interject</a:t>
            </a:r>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Microsoft.com/SolutionAccelerators</a:t>
            </a:r>
            <a:endParaRPr lang="en-US" dirty="0"/>
          </a:p>
        </p:txBody>
      </p:sp>
      <p:sp>
        <p:nvSpPr>
          <p:cNvPr id="3" name="Slide Number Placeholder 2"/>
          <p:cNvSpPr>
            <a:spLocks noGrp="1"/>
          </p:cNvSpPr>
          <p:nvPr>
            <p:ph type="sldNum" sz="quarter" idx="12"/>
          </p:nvPr>
        </p:nvSpPr>
        <p:spPr/>
        <p:txBody>
          <a:bodyPr/>
          <a:lstStyle/>
          <a:p>
            <a:r>
              <a:rPr lang="en-US" smtClean="0"/>
              <a:t>Page </a:t>
            </a:r>
            <a:fld id="{08BFF3B2-960C-4402-A534-483BD3EFD1C8}" type="slidenum">
              <a:rPr lang="en-US" smtClean="0"/>
              <a:pPr/>
              <a:t>2</a:t>
            </a:fld>
            <a:endParaRPr lang="en-US" dirty="0"/>
          </a:p>
        </p:txBody>
      </p:sp>
      <p:sp>
        <p:nvSpPr>
          <p:cNvPr id="5" name="Rectangle 4"/>
          <p:cNvSpPr/>
          <p:nvPr/>
        </p:nvSpPr>
        <p:spPr>
          <a:xfrm>
            <a:off x="76200" y="431423"/>
            <a:ext cx="8991600" cy="6001643"/>
          </a:xfrm>
          <a:prstGeom prst="rect">
            <a:avLst/>
          </a:prstGeom>
        </p:spPr>
        <p:txBody>
          <a:bodyPr wrap="square">
            <a:spAutoFit/>
          </a:bodyPr>
          <a:lstStyle/>
          <a:p>
            <a:r>
              <a:rPr lang="en-US" sz="1200" dirty="0" smtClean="0"/>
              <a:t>Copyright © 2009 Microsoft Corporation. All rights reserved. Complying with the applicable copyright laws is your responsibility.  By using or providing feedback on this documentation, you agree to the license agreement below.</a:t>
            </a:r>
          </a:p>
          <a:p>
            <a:endParaRPr lang="en-US" sz="1200" dirty="0" smtClean="0"/>
          </a:p>
          <a:p>
            <a:r>
              <a:rPr lang="en-US" sz="1200" dirty="0" smtClean="0"/>
              <a:t>If you are using this documentation solely for non-commercial purposes internally within YOUR company or organization, then this documentation is licensed to you under the Creative Commons Attribution-NonCommercial License. To view a copy of this license, visit http://creativecommons.org/licenses/by-nc/2.5/ or send a letter to Creative Commons, 543 Howard Street, 5th Floor, San Francisco, California, 94105, USA.</a:t>
            </a:r>
          </a:p>
          <a:p>
            <a:endParaRPr lang="en-US" sz="1200" dirty="0" smtClean="0"/>
          </a:p>
          <a:p>
            <a:r>
              <a:rPr lang="en-US" sz="1200" dirty="0" smtClean="0"/>
              <a:t>This documentation is provided to you for informational purposes only, and is provided to you entirely "AS IS".  Your use of the documentation cannot be understood as substituting for customized service and information that might be developed by Microsoft Corporation for a particular user based upon that user’s particular environment. To the extent permitted by law, MICROSOFT MAKES NO WARRANTY OF ANY KIND, DISCLAIMS ALL EXPRESS, IMPLIED AND STATUTORY WARRANTIES, AND ASSUMES NO LIABILITY TO YOU FOR ANY DAMAGES OF ANY TYPE IN CONNECTION WITH THESE MATERIALS OR ANY INTELLECTUAL PROPERTY IN THEM.  </a:t>
            </a:r>
          </a:p>
          <a:p>
            <a:endParaRPr lang="en-US" sz="1200" dirty="0" smtClean="0"/>
          </a:p>
          <a:p>
            <a:r>
              <a:rPr lang="en-US" sz="1200" dirty="0" smtClean="0"/>
              <a:t>Microsoft may have patents, patent applications, trademarks, or other intellectual property rights covering subject matter within this documentation.  Except as provided in a separate agreement from Microsoft, your use of this document does not give you any license to these patents, trademarks or other intellectual property.</a:t>
            </a:r>
          </a:p>
          <a:p>
            <a:endParaRPr lang="en-US" sz="1200" dirty="0" smtClean="0"/>
          </a:p>
          <a:p>
            <a:r>
              <a:rPr lang="en-US" sz="1200" dirty="0" smtClean="0"/>
              <a:t>Information in this document, including URL and other Internet Web site references, is subject to change without notice. Unless otherwise noted, the example companies, organizations, products, domain names, e-mail addresses, logos, people, places and events depicted herein are fictitious.   </a:t>
            </a:r>
          </a:p>
          <a:p>
            <a:endParaRPr lang="en-US" sz="1200" dirty="0" smtClean="0"/>
          </a:p>
          <a:p>
            <a:r>
              <a:rPr lang="en-US" sz="1200" dirty="0" smtClean="0"/>
              <a:t>Microsoft, ActiveSync, MSDN, Windows, and Windows Mobile are either registered trademarks or trademarks of Microsoft Corporation in the United States and/or other countries.  The names of actual companies and products mentioned herein may be the trademarks of their respective owners.</a:t>
            </a:r>
          </a:p>
          <a:p>
            <a:endParaRPr lang="en-US" sz="1200" dirty="0" smtClean="0"/>
          </a:p>
          <a:p>
            <a:r>
              <a:rPr lang="en-US" sz="1200" dirty="0" smtClean="0"/>
              <a:t>You have no obligation to give Microsoft any suggestions, comments or other feedback ("Feedback") relating to the documentation. However, if you do provide any Feedback to Microsoft then you provide to Microsoft, without charge, the right to use, share and commercialize your Feedback in any way and for any purpose.  You also give to third parties, without charge, any patent rights needed for their products, technologies and services to use or interface with any specific parts of a Microsoft software or service that includes the Feedback.  You will not give Feedback that is subject to a license that requires Microsoft to license its software or documentation to third parties because we include your Feedback in them.</a:t>
            </a:r>
            <a:endParaRPr lang="en-US" sz="1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762000"/>
          </a:xfrm>
        </p:spPr>
        <p:txBody>
          <a:bodyPr>
            <a:normAutofit/>
          </a:bodyPr>
          <a:lstStyle/>
          <a:p>
            <a:r>
              <a:rPr lang="en-US" sz="3600" dirty="0" smtClean="0"/>
              <a:t>Diagram Analysis</a:t>
            </a:r>
            <a:endParaRPr lang="en-US" sz="3600" dirty="0"/>
          </a:p>
        </p:txBody>
      </p:sp>
      <p:sp>
        <p:nvSpPr>
          <p:cNvPr id="3" name="Content Placeholder 2"/>
          <p:cNvSpPr>
            <a:spLocks noGrp="1"/>
          </p:cNvSpPr>
          <p:nvPr>
            <p:ph idx="1"/>
          </p:nvPr>
        </p:nvSpPr>
        <p:spPr>
          <a:xfrm>
            <a:off x="381000" y="1219200"/>
            <a:ext cx="8382000" cy="4800600"/>
          </a:xfrm>
        </p:spPr>
        <p:txBody>
          <a:bodyPr>
            <a:normAutofit/>
          </a:bodyPr>
          <a:lstStyle/>
          <a:p>
            <a:pPr>
              <a:buFont typeface="Arial" pitchFamily="34" charset="0"/>
              <a:buChar char="•"/>
            </a:pPr>
            <a:r>
              <a:rPr lang="en-US" sz="2800" b="0" dirty="0" smtClean="0"/>
              <a:t>Analyze processes and data stores</a:t>
            </a:r>
          </a:p>
          <a:p>
            <a:pPr>
              <a:buFont typeface="Arial" pitchFamily="34" charset="0"/>
              <a:buChar char="•"/>
            </a:pPr>
            <a:r>
              <a:rPr lang="en-US" sz="2800" b="0" dirty="0" smtClean="0"/>
              <a:t>Determine how they interact</a:t>
            </a:r>
          </a:p>
          <a:p>
            <a:pPr>
              <a:buFont typeface="Arial" pitchFamily="34" charset="0"/>
              <a:buChar char="•"/>
            </a:pPr>
            <a:r>
              <a:rPr lang="en-US" sz="2800" b="0" dirty="0" smtClean="0"/>
              <a:t>When is additional clarification / component identification needed?</a:t>
            </a:r>
          </a:p>
          <a:p>
            <a:pPr lvl="3">
              <a:buFont typeface="Arial" pitchFamily="34" charset="0"/>
              <a:buChar char="•"/>
            </a:pPr>
            <a:r>
              <a:rPr lang="en-US" sz="2200" dirty="0" smtClean="0"/>
              <a:t>Indicate that additional clarification is still needed to explain security impact of the implementation</a:t>
            </a:r>
          </a:p>
          <a:p>
            <a:pPr lvl="3">
              <a:buFont typeface="Arial" pitchFamily="34" charset="0"/>
              <a:buChar char="•"/>
            </a:pPr>
            <a:r>
              <a:rPr lang="en-US" sz="2200" dirty="0" smtClean="0"/>
              <a:t>What crosses a trust boundary?</a:t>
            </a:r>
          </a:p>
          <a:p>
            <a:pPr lvl="3">
              <a:buFont typeface="Arial" pitchFamily="34" charset="0"/>
              <a:buChar char="•"/>
            </a:pPr>
            <a:r>
              <a:rPr lang="en-US" sz="2200" dirty="0" smtClean="0"/>
              <a:t>Words like “sometimes” and “also” indicate you have a combination of things that can be broken out</a:t>
            </a:r>
          </a:p>
          <a:p>
            <a:endParaRPr lang="en-US"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533400"/>
          </a:xfrm>
        </p:spPr>
        <p:txBody>
          <a:bodyPr>
            <a:noAutofit/>
          </a:bodyPr>
          <a:lstStyle/>
          <a:p>
            <a:r>
              <a:rPr lang="en-US" sz="3200" dirty="0" smtClean="0"/>
              <a:t>Creating Diagrams: Analysis or Synthesis?</a:t>
            </a:r>
            <a:endParaRPr lang="en-US" sz="3200" dirty="0"/>
          </a:p>
        </p:txBody>
      </p:sp>
      <p:sp>
        <p:nvSpPr>
          <p:cNvPr id="3" name="Content Placeholder 2"/>
          <p:cNvSpPr>
            <a:spLocks noGrp="1"/>
          </p:cNvSpPr>
          <p:nvPr>
            <p:ph idx="1"/>
          </p:nvPr>
        </p:nvSpPr>
        <p:spPr>
          <a:xfrm>
            <a:off x="381000" y="1341437"/>
            <a:ext cx="8382000" cy="4906963"/>
          </a:xfrm>
        </p:spPr>
        <p:txBody>
          <a:bodyPr/>
          <a:lstStyle/>
          <a:p>
            <a:pPr>
              <a:buFont typeface="Arial" pitchFamily="34" charset="0"/>
              <a:buChar char="•"/>
            </a:pPr>
            <a:r>
              <a:rPr lang="en-US" sz="2800" b="0" dirty="0" smtClean="0"/>
              <a:t>Top down</a:t>
            </a:r>
          </a:p>
          <a:p>
            <a:pPr lvl="3">
              <a:buFont typeface="Arial" pitchFamily="34" charset="0"/>
              <a:buChar char="•"/>
            </a:pPr>
            <a:r>
              <a:rPr lang="en-US" sz="2200" dirty="0" smtClean="0"/>
              <a:t>Gives you the context in Level 1 diagram</a:t>
            </a:r>
          </a:p>
          <a:p>
            <a:pPr lvl="3">
              <a:buFont typeface="Arial" pitchFamily="34" charset="0"/>
              <a:buChar char="•"/>
            </a:pPr>
            <a:r>
              <a:rPr lang="en-US" sz="2200" dirty="0" smtClean="0"/>
              <a:t>Focuses on the system as a whole</a:t>
            </a:r>
          </a:p>
          <a:p>
            <a:pPr lvl="3">
              <a:buFont typeface="Arial" pitchFamily="34" charset="0"/>
              <a:buChar char="•"/>
            </a:pPr>
            <a:r>
              <a:rPr lang="en-US" sz="2200" dirty="0" smtClean="0"/>
              <a:t>More work at the start</a:t>
            </a:r>
          </a:p>
          <a:p>
            <a:pPr>
              <a:buFont typeface="Arial" pitchFamily="34" charset="0"/>
              <a:buChar char="•"/>
            </a:pPr>
            <a:r>
              <a:rPr lang="en-US" sz="2800" b="0" dirty="0" smtClean="0"/>
              <a:t>Bottom up</a:t>
            </a:r>
          </a:p>
          <a:p>
            <a:pPr lvl="3">
              <a:buFont typeface="Arial" pitchFamily="34" charset="0"/>
              <a:buChar char="•"/>
            </a:pPr>
            <a:r>
              <a:rPr lang="en-US" sz="2200" dirty="0" smtClean="0"/>
              <a:t>Component experts know their features</a:t>
            </a:r>
          </a:p>
          <a:p>
            <a:pPr lvl="3">
              <a:buFont typeface="Arial" pitchFamily="34" charset="0"/>
              <a:buChar char="•"/>
            </a:pPr>
            <a:r>
              <a:rPr lang="en-US" sz="2200" dirty="0" smtClean="0"/>
              <a:t>Process not designed for synthesis</a:t>
            </a:r>
          </a:p>
          <a:p>
            <a:pPr lvl="3">
              <a:buFont typeface="Arial" pitchFamily="34" charset="0"/>
              <a:buChar char="•"/>
            </a:pPr>
            <a:r>
              <a:rPr lang="en-US" sz="2200" dirty="0" smtClean="0"/>
              <a:t>More work overall</a:t>
            </a:r>
          </a:p>
          <a:p>
            <a:pPr>
              <a:buFont typeface="Arial" pitchFamily="34" charset="0"/>
              <a:buChar char="•"/>
            </a:pPr>
            <a:r>
              <a:rPr lang="en-US" sz="2800" b="0" dirty="0" smtClean="0"/>
              <a:t>If time allows, do both</a:t>
            </a:r>
            <a:endParaRPr lang="en-US" sz="2800" b="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Diagram Validation Standards</a:t>
            </a:r>
            <a:endParaRPr lang="en-US" sz="3600" dirty="0"/>
          </a:p>
        </p:txBody>
      </p:sp>
      <p:sp>
        <p:nvSpPr>
          <p:cNvPr id="3" name="Content Placeholder 2"/>
          <p:cNvSpPr>
            <a:spLocks noGrp="1"/>
          </p:cNvSpPr>
          <p:nvPr>
            <p:ph idx="1"/>
          </p:nvPr>
        </p:nvSpPr>
        <p:spPr>
          <a:xfrm>
            <a:off x="381000" y="1447801"/>
            <a:ext cx="8382000" cy="3276599"/>
          </a:xfrm>
        </p:spPr>
        <p:txBody>
          <a:bodyPr/>
          <a:lstStyle/>
          <a:p>
            <a:pPr>
              <a:buFont typeface="Arial" pitchFamily="34" charset="0"/>
              <a:buChar char="•"/>
            </a:pPr>
            <a:r>
              <a:rPr lang="en-US" sz="2800" b="0" dirty="0" smtClean="0"/>
              <a:t>Does data magically appear?</a:t>
            </a:r>
          </a:p>
          <a:p>
            <a:endParaRPr lang="en-US" dirty="0" smtClean="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22</a:t>
            </a:fld>
            <a:endParaRPr lang="en-US" dirty="0"/>
          </a:p>
        </p:txBody>
      </p:sp>
      <p:grpSp>
        <p:nvGrpSpPr>
          <p:cNvPr id="6" name="Group 21"/>
          <p:cNvGrpSpPr>
            <a:grpSpLocks/>
          </p:cNvGrpSpPr>
          <p:nvPr/>
        </p:nvGrpSpPr>
        <p:grpSpPr bwMode="auto">
          <a:xfrm>
            <a:off x="1219200" y="2057400"/>
            <a:ext cx="2487613" cy="2198688"/>
            <a:chOff x="228600" y="2743200"/>
            <a:chExt cx="2487125" cy="2198132"/>
          </a:xfrm>
        </p:grpSpPr>
        <p:sp>
          <p:nvSpPr>
            <p:cNvPr id="7" name="Rectangle 6"/>
            <p:cNvSpPr/>
            <p:nvPr/>
          </p:nvSpPr>
          <p:spPr>
            <a:xfrm>
              <a:off x="228600" y="3352646"/>
              <a:ext cx="1599886" cy="68562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a:p>
          </p:txBody>
        </p:sp>
        <p:grpSp>
          <p:nvGrpSpPr>
            <p:cNvPr id="8" name="Group 27"/>
            <p:cNvGrpSpPr>
              <a:grpSpLocks/>
            </p:cNvGrpSpPr>
            <p:nvPr/>
          </p:nvGrpSpPr>
          <p:grpSpPr bwMode="auto">
            <a:xfrm>
              <a:off x="457200" y="2743200"/>
              <a:ext cx="2258525" cy="2198132"/>
              <a:chOff x="457200" y="2743200"/>
              <a:chExt cx="2258525" cy="2198132"/>
            </a:xfrm>
          </p:grpSpPr>
          <p:sp>
            <p:nvSpPr>
              <p:cNvPr id="9" name="TextBox 17"/>
              <p:cNvSpPr txBox="1">
                <a:spLocks noChangeArrowheads="1"/>
              </p:cNvSpPr>
              <p:nvPr/>
            </p:nvSpPr>
            <p:spPr bwMode="auto">
              <a:xfrm>
                <a:off x="457200" y="3505200"/>
                <a:ext cx="1093569"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dirty="0">
                    <a:solidFill>
                      <a:srgbClr val="FF0000"/>
                    </a:solidFill>
                    <a:latin typeface="Verdana" pitchFamily="34" charset="0"/>
                  </a:rPr>
                  <a:t>Customer</a:t>
                </a:r>
              </a:p>
            </p:txBody>
          </p:sp>
          <p:sp>
            <p:nvSpPr>
              <p:cNvPr id="10" name="Freeform 9"/>
              <p:cNvSpPr/>
              <p:nvPr/>
            </p:nvSpPr>
            <p:spPr>
              <a:xfrm>
                <a:off x="1006322" y="3112994"/>
                <a:ext cx="1517352" cy="231716"/>
              </a:xfrm>
              <a:custGeom>
                <a:avLst/>
                <a:gdLst>
                  <a:gd name="connsiteX0" fmla="*/ 0 w 1516284"/>
                  <a:gd name="connsiteY0" fmla="*/ 231494 h 231494"/>
                  <a:gd name="connsiteX1" fmla="*/ 1088021 w 1516284"/>
                  <a:gd name="connsiteY1" fmla="*/ 0 h 231494"/>
                  <a:gd name="connsiteX2" fmla="*/ 1516284 w 1516284"/>
                  <a:gd name="connsiteY2" fmla="*/ 185195 h 231494"/>
                </a:gdLst>
                <a:ahLst/>
                <a:cxnLst>
                  <a:cxn ang="0">
                    <a:pos x="connsiteX0" y="connsiteY0"/>
                  </a:cxn>
                  <a:cxn ang="0">
                    <a:pos x="connsiteX1" y="connsiteY1"/>
                  </a:cxn>
                  <a:cxn ang="0">
                    <a:pos x="connsiteX2" y="connsiteY2"/>
                  </a:cxn>
                </a:cxnLst>
                <a:rect l="l" t="t" r="r" b="b"/>
                <a:pathLst>
                  <a:path w="1516284" h="231494">
                    <a:moveTo>
                      <a:pt x="0" y="231494"/>
                    </a:moveTo>
                    <a:cubicBezTo>
                      <a:pt x="417653" y="119605"/>
                      <a:pt x="835307" y="7716"/>
                      <a:pt x="1088021" y="0"/>
                    </a:cubicBezTo>
                    <a:cubicBezTo>
                      <a:pt x="1340735" y="-7716"/>
                      <a:pt x="1428509" y="88739"/>
                      <a:pt x="1516284" y="185195"/>
                    </a:cubicBezTo>
                  </a:path>
                </a:pathLst>
              </a:custGeom>
              <a:ln>
                <a:solidFill>
                  <a:srgbClr val="FF0000"/>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sp>
            <p:nvSpPr>
              <p:cNvPr id="11" name="Rectangle 19"/>
              <p:cNvSpPr>
                <a:spLocks noChangeArrowheads="1"/>
              </p:cNvSpPr>
              <p:nvPr/>
            </p:nvSpPr>
            <p:spPr bwMode="auto">
              <a:xfrm>
                <a:off x="1371600" y="2743200"/>
                <a:ext cx="731354"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a:solidFill>
                      <a:srgbClr val="FF0000"/>
                    </a:solidFill>
                    <a:latin typeface="Verdana" pitchFamily="34" charset="0"/>
                  </a:rPr>
                  <a:t>Order</a:t>
                </a:r>
              </a:p>
            </p:txBody>
          </p:sp>
          <p:sp>
            <p:nvSpPr>
              <p:cNvPr id="12" name="Freeform 11"/>
              <p:cNvSpPr/>
              <p:nvPr/>
            </p:nvSpPr>
            <p:spPr>
              <a:xfrm>
                <a:off x="1006322" y="4074776"/>
                <a:ext cx="1620520" cy="323768"/>
              </a:xfrm>
              <a:custGeom>
                <a:avLst/>
                <a:gdLst>
                  <a:gd name="connsiteX0" fmla="*/ 1620456 w 1620456"/>
                  <a:gd name="connsiteY0" fmla="*/ 104172 h 324091"/>
                  <a:gd name="connsiteX1" fmla="*/ 1504709 w 1620456"/>
                  <a:gd name="connsiteY1" fmla="*/ 150470 h 324091"/>
                  <a:gd name="connsiteX2" fmla="*/ 787079 w 1620456"/>
                  <a:gd name="connsiteY2" fmla="*/ 324091 h 324091"/>
                  <a:gd name="connsiteX3" fmla="*/ 150471 w 1620456"/>
                  <a:gd name="connsiteY3" fmla="*/ 173620 h 324091"/>
                  <a:gd name="connsiteX4" fmla="*/ 11575 w 1620456"/>
                  <a:gd name="connsiteY4" fmla="*/ 0 h 324091"/>
                  <a:gd name="connsiteX5" fmla="*/ 11575 w 1620456"/>
                  <a:gd name="connsiteY5" fmla="*/ 0 h 324091"/>
                  <a:gd name="connsiteX6" fmla="*/ 0 w 1620456"/>
                  <a:gd name="connsiteY6" fmla="*/ 0 h 324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0456" h="324091">
                    <a:moveTo>
                      <a:pt x="1620456" y="104172"/>
                    </a:moveTo>
                    <a:cubicBezTo>
                      <a:pt x="1632030" y="108994"/>
                      <a:pt x="1643605" y="113817"/>
                      <a:pt x="1504709" y="150470"/>
                    </a:cubicBezTo>
                    <a:cubicBezTo>
                      <a:pt x="1365813" y="187123"/>
                      <a:pt x="1012785" y="320233"/>
                      <a:pt x="787079" y="324091"/>
                    </a:cubicBezTo>
                    <a:cubicBezTo>
                      <a:pt x="561373" y="327949"/>
                      <a:pt x="279722" y="227635"/>
                      <a:pt x="150471" y="173620"/>
                    </a:cubicBezTo>
                    <a:cubicBezTo>
                      <a:pt x="21220" y="119605"/>
                      <a:pt x="11575" y="0"/>
                      <a:pt x="11575" y="0"/>
                    </a:cubicBezTo>
                    <a:lnTo>
                      <a:pt x="11575" y="0"/>
                    </a:lnTo>
                    <a:lnTo>
                      <a:pt x="0" y="0"/>
                    </a:lnTo>
                  </a:path>
                </a:pathLst>
              </a:custGeom>
              <a:ln>
                <a:solidFill>
                  <a:srgbClr val="FF0000"/>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sp>
            <p:nvSpPr>
              <p:cNvPr id="13" name="Rectangle 21"/>
              <p:cNvSpPr>
                <a:spLocks noChangeArrowheads="1"/>
              </p:cNvSpPr>
              <p:nvPr/>
            </p:nvSpPr>
            <p:spPr bwMode="auto">
              <a:xfrm>
                <a:off x="1295400" y="4572000"/>
                <a:ext cx="1420325"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dirty="0">
                    <a:solidFill>
                      <a:srgbClr val="FF0000"/>
                    </a:solidFill>
                    <a:latin typeface="Verdana" pitchFamily="34" charset="0"/>
                  </a:rPr>
                  <a:t>Confirmation</a:t>
                </a:r>
              </a:p>
            </p:txBody>
          </p:sp>
        </p:grpSp>
      </p:grpSp>
      <p:grpSp>
        <p:nvGrpSpPr>
          <p:cNvPr id="14" name="Group 19"/>
          <p:cNvGrpSpPr>
            <a:grpSpLocks/>
          </p:cNvGrpSpPr>
          <p:nvPr/>
        </p:nvGrpSpPr>
        <p:grpSpPr bwMode="auto">
          <a:xfrm>
            <a:off x="3482975" y="2286000"/>
            <a:ext cx="3679825" cy="1371600"/>
            <a:chOff x="2438400" y="2971800"/>
            <a:chExt cx="3679946" cy="1371600"/>
          </a:xfrm>
        </p:grpSpPr>
        <p:sp>
          <p:nvSpPr>
            <p:cNvPr id="15" name="Oval 14"/>
            <p:cNvSpPr/>
            <p:nvPr/>
          </p:nvSpPr>
          <p:spPr>
            <a:xfrm>
              <a:off x="2438400" y="2971800"/>
              <a:ext cx="1371645" cy="1371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a:p>
          </p:txBody>
        </p:sp>
        <p:cxnSp>
          <p:nvCxnSpPr>
            <p:cNvPr id="16" name="Straight Connector 15"/>
            <p:cNvCxnSpPr/>
            <p:nvPr/>
          </p:nvCxnSpPr>
          <p:spPr>
            <a:xfrm>
              <a:off x="4648273" y="3352800"/>
              <a:ext cx="1447848"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648273" y="4038600"/>
              <a:ext cx="1447848"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TextBox 10"/>
            <p:cNvSpPr txBox="1">
              <a:spLocks noChangeArrowheads="1"/>
            </p:cNvSpPr>
            <p:nvPr/>
          </p:nvSpPr>
          <p:spPr bwMode="auto">
            <a:xfrm>
              <a:off x="4648200" y="3505200"/>
              <a:ext cx="1470146"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dirty="0">
                  <a:latin typeface="Verdana" pitchFamily="34" charset="0"/>
                </a:rPr>
                <a:t>SQL Database</a:t>
              </a:r>
            </a:p>
          </p:txBody>
        </p:sp>
        <p:sp>
          <p:nvSpPr>
            <p:cNvPr id="19" name="TextBox 11"/>
            <p:cNvSpPr txBox="1">
              <a:spLocks noChangeArrowheads="1"/>
            </p:cNvSpPr>
            <p:nvPr/>
          </p:nvSpPr>
          <p:spPr bwMode="auto">
            <a:xfrm>
              <a:off x="2514600" y="3505200"/>
              <a:ext cx="1272528"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dirty="0">
                  <a:latin typeface="Verdana" pitchFamily="34" charset="0"/>
                </a:rPr>
                <a:t>Web Server</a:t>
              </a:r>
            </a:p>
          </p:txBody>
        </p:sp>
        <p:sp>
          <p:nvSpPr>
            <p:cNvPr id="20" name="Freeform 19"/>
            <p:cNvSpPr/>
            <p:nvPr/>
          </p:nvSpPr>
          <p:spPr>
            <a:xfrm>
              <a:off x="3703680" y="3048000"/>
              <a:ext cx="1620890" cy="239713"/>
            </a:xfrm>
            <a:custGeom>
              <a:avLst/>
              <a:gdLst>
                <a:gd name="connsiteX0" fmla="*/ 0 w 1620455"/>
                <a:gd name="connsiteY0" fmla="*/ 648182 h 648182"/>
                <a:gd name="connsiteX1" fmla="*/ 462987 w 1620455"/>
                <a:gd name="connsiteY1" fmla="*/ 0 h 648182"/>
                <a:gd name="connsiteX2" fmla="*/ 1157468 w 1620455"/>
                <a:gd name="connsiteY2" fmla="*/ 46299 h 648182"/>
                <a:gd name="connsiteX3" fmla="*/ 1620455 w 1620455"/>
                <a:gd name="connsiteY3" fmla="*/ 636607 h 648182"/>
              </a:gdLst>
              <a:ahLst/>
              <a:cxnLst>
                <a:cxn ang="0">
                  <a:pos x="connsiteX0" y="connsiteY0"/>
                </a:cxn>
                <a:cxn ang="0">
                  <a:pos x="connsiteX1" y="connsiteY1"/>
                </a:cxn>
                <a:cxn ang="0">
                  <a:pos x="connsiteX2" y="connsiteY2"/>
                </a:cxn>
                <a:cxn ang="0">
                  <a:pos x="connsiteX3" y="connsiteY3"/>
                </a:cxn>
              </a:cxnLst>
              <a:rect l="l" t="t" r="r" b="b"/>
              <a:pathLst>
                <a:path w="1620455" h="648182">
                  <a:moveTo>
                    <a:pt x="0" y="648182"/>
                  </a:moveTo>
                  <a:cubicBezTo>
                    <a:pt x="135038" y="374248"/>
                    <a:pt x="270076" y="100314"/>
                    <a:pt x="462987" y="0"/>
                  </a:cubicBezTo>
                  <a:cubicBezTo>
                    <a:pt x="655898" y="-100314"/>
                    <a:pt x="964557" y="-59802"/>
                    <a:pt x="1157468" y="46299"/>
                  </a:cubicBezTo>
                  <a:cubicBezTo>
                    <a:pt x="1350379" y="152400"/>
                    <a:pt x="1485417" y="394503"/>
                    <a:pt x="1620455" y="636607"/>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sp>
          <p:nvSpPr>
            <p:cNvPr id="21" name="Freeform 20"/>
            <p:cNvSpPr/>
            <p:nvPr/>
          </p:nvSpPr>
          <p:spPr>
            <a:xfrm flipV="1">
              <a:off x="3657640" y="4038600"/>
              <a:ext cx="1620891" cy="228600"/>
            </a:xfrm>
            <a:custGeom>
              <a:avLst/>
              <a:gdLst>
                <a:gd name="connsiteX0" fmla="*/ 0 w 1620455"/>
                <a:gd name="connsiteY0" fmla="*/ 648182 h 648182"/>
                <a:gd name="connsiteX1" fmla="*/ 462987 w 1620455"/>
                <a:gd name="connsiteY1" fmla="*/ 0 h 648182"/>
                <a:gd name="connsiteX2" fmla="*/ 1157468 w 1620455"/>
                <a:gd name="connsiteY2" fmla="*/ 46299 h 648182"/>
                <a:gd name="connsiteX3" fmla="*/ 1620455 w 1620455"/>
                <a:gd name="connsiteY3" fmla="*/ 636607 h 648182"/>
              </a:gdLst>
              <a:ahLst/>
              <a:cxnLst>
                <a:cxn ang="0">
                  <a:pos x="connsiteX0" y="connsiteY0"/>
                </a:cxn>
                <a:cxn ang="0">
                  <a:pos x="connsiteX1" y="connsiteY1"/>
                </a:cxn>
                <a:cxn ang="0">
                  <a:pos x="connsiteX2" y="connsiteY2"/>
                </a:cxn>
                <a:cxn ang="0">
                  <a:pos x="connsiteX3" y="connsiteY3"/>
                </a:cxn>
              </a:cxnLst>
              <a:rect l="l" t="t" r="r" b="b"/>
              <a:pathLst>
                <a:path w="1620455" h="648182">
                  <a:moveTo>
                    <a:pt x="0" y="648182"/>
                  </a:moveTo>
                  <a:cubicBezTo>
                    <a:pt x="135038" y="374248"/>
                    <a:pt x="270076" y="100314"/>
                    <a:pt x="462987" y="0"/>
                  </a:cubicBezTo>
                  <a:cubicBezTo>
                    <a:pt x="655898" y="-100314"/>
                    <a:pt x="964557" y="-59802"/>
                    <a:pt x="1157468" y="46299"/>
                  </a:cubicBezTo>
                  <a:cubicBezTo>
                    <a:pt x="1350379" y="152400"/>
                    <a:pt x="1485417" y="394503"/>
                    <a:pt x="1620455" y="636607"/>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grpSp>
      <p:sp>
        <p:nvSpPr>
          <p:cNvPr id="23" name="TextBox 22"/>
          <p:cNvSpPr txBox="1"/>
          <p:nvPr/>
        </p:nvSpPr>
        <p:spPr>
          <a:xfrm>
            <a:off x="914400" y="4837093"/>
            <a:ext cx="7239000" cy="954107"/>
          </a:xfrm>
          <a:prstGeom prst="rect">
            <a:avLst/>
          </a:prstGeom>
          <a:noFill/>
        </p:spPr>
        <p:txBody>
          <a:bodyPr wrap="square" rtlCol="0">
            <a:spAutoFit/>
          </a:bodyPr>
          <a:lstStyle/>
          <a:p>
            <a:r>
              <a:rPr lang="en-US" sz="2800" dirty="0" smtClean="0">
                <a:solidFill>
                  <a:schemeClr val="bg1">
                    <a:lumMod val="50000"/>
                  </a:schemeClr>
                </a:solidFill>
                <a:latin typeface="Verdana" pitchFamily="34" charset="0"/>
                <a:ea typeface="Verdana" pitchFamily="34" charset="0"/>
                <a:cs typeface="Verdana" pitchFamily="34" charset="0"/>
              </a:rPr>
              <a:t>Data comes from external entities or data stores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763000" cy="762000"/>
          </a:xfrm>
        </p:spPr>
        <p:txBody>
          <a:bodyPr>
            <a:noAutofit/>
          </a:bodyPr>
          <a:lstStyle/>
          <a:p>
            <a:r>
              <a:rPr lang="en-US" sz="3400" dirty="0" smtClean="0"/>
              <a:t>Diagram Validation Standards – cont’d</a:t>
            </a:r>
            <a:endParaRPr lang="en-US" sz="3400" dirty="0"/>
          </a:p>
        </p:txBody>
      </p:sp>
      <p:sp>
        <p:nvSpPr>
          <p:cNvPr id="4" name="Footer Placeholder 3"/>
          <p:cNvSpPr>
            <a:spLocks noGrp="1"/>
          </p:cNvSpPr>
          <p:nvPr>
            <p:ph type="ftr" sz="quarter" idx="11"/>
          </p:nvPr>
        </p:nvSpPr>
        <p:spPr/>
        <p:txBody>
          <a:bodyPr/>
          <a:lstStyle/>
          <a:p>
            <a:r>
              <a:rPr lang="en-US" dirty="0" smtClean="0"/>
              <a:t>Microsoft.com/SolutionAccelerators</a:t>
            </a:r>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23</a:t>
            </a:fld>
            <a:endParaRPr lang="en-US" dirty="0"/>
          </a:p>
        </p:txBody>
      </p:sp>
      <p:sp>
        <p:nvSpPr>
          <p:cNvPr id="6" name="Oval 5"/>
          <p:cNvSpPr/>
          <p:nvPr/>
        </p:nvSpPr>
        <p:spPr>
          <a:xfrm>
            <a:off x="1752600" y="2743200"/>
            <a:ext cx="1371600" cy="1371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a:p>
        </p:txBody>
      </p:sp>
      <p:cxnSp>
        <p:nvCxnSpPr>
          <p:cNvPr id="7" name="Straight Connector 6"/>
          <p:cNvCxnSpPr/>
          <p:nvPr/>
        </p:nvCxnSpPr>
        <p:spPr>
          <a:xfrm>
            <a:off x="3962400" y="3124200"/>
            <a:ext cx="1447800"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962400" y="3810000"/>
            <a:ext cx="1447800"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TextBox 9"/>
          <p:cNvSpPr txBox="1">
            <a:spLocks noChangeArrowheads="1"/>
          </p:cNvSpPr>
          <p:nvPr/>
        </p:nvSpPr>
        <p:spPr bwMode="auto">
          <a:xfrm>
            <a:off x="3962400" y="3276600"/>
            <a:ext cx="1470025" cy="369888"/>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dirty="0">
                <a:latin typeface="Verdana" pitchFamily="34" charset="0"/>
              </a:rPr>
              <a:t>SQL Database</a:t>
            </a:r>
          </a:p>
        </p:txBody>
      </p:sp>
      <p:sp>
        <p:nvSpPr>
          <p:cNvPr id="10" name="TextBox 10"/>
          <p:cNvSpPr txBox="1">
            <a:spLocks noChangeArrowheads="1"/>
          </p:cNvSpPr>
          <p:nvPr/>
        </p:nvSpPr>
        <p:spPr bwMode="auto">
          <a:xfrm>
            <a:off x="1828800" y="3276600"/>
            <a:ext cx="1273175" cy="369888"/>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dirty="0">
                <a:latin typeface="Verdana" pitchFamily="34" charset="0"/>
              </a:rPr>
              <a:t>Web Server</a:t>
            </a:r>
          </a:p>
        </p:txBody>
      </p:sp>
      <p:sp>
        <p:nvSpPr>
          <p:cNvPr id="11" name="Freeform 10"/>
          <p:cNvSpPr/>
          <p:nvPr/>
        </p:nvSpPr>
        <p:spPr>
          <a:xfrm>
            <a:off x="3017838" y="2819400"/>
            <a:ext cx="1620837" cy="239713"/>
          </a:xfrm>
          <a:custGeom>
            <a:avLst/>
            <a:gdLst>
              <a:gd name="connsiteX0" fmla="*/ 0 w 1620455"/>
              <a:gd name="connsiteY0" fmla="*/ 648182 h 648182"/>
              <a:gd name="connsiteX1" fmla="*/ 462987 w 1620455"/>
              <a:gd name="connsiteY1" fmla="*/ 0 h 648182"/>
              <a:gd name="connsiteX2" fmla="*/ 1157468 w 1620455"/>
              <a:gd name="connsiteY2" fmla="*/ 46299 h 648182"/>
              <a:gd name="connsiteX3" fmla="*/ 1620455 w 1620455"/>
              <a:gd name="connsiteY3" fmla="*/ 636607 h 648182"/>
            </a:gdLst>
            <a:ahLst/>
            <a:cxnLst>
              <a:cxn ang="0">
                <a:pos x="connsiteX0" y="connsiteY0"/>
              </a:cxn>
              <a:cxn ang="0">
                <a:pos x="connsiteX1" y="connsiteY1"/>
              </a:cxn>
              <a:cxn ang="0">
                <a:pos x="connsiteX2" y="connsiteY2"/>
              </a:cxn>
              <a:cxn ang="0">
                <a:pos x="connsiteX3" y="connsiteY3"/>
              </a:cxn>
            </a:cxnLst>
            <a:rect l="l" t="t" r="r" b="b"/>
            <a:pathLst>
              <a:path w="1620455" h="648182">
                <a:moveTo>
                  <a:pt x="0" y="648182"/>
                </a:moveTo>
                <a:cubicBezTo>
                  <a:pt x="135038" y="374248"/>
                  <a:pt x="270076" y="100314"/>
                  <a:pt x="462987" y="0"/>
                </a:cubicBezTo>
                <a:cubicBezTo>
                  <a:pt x="655898" y="-100314"/>
                  <a:pt x="964557" y="-59802"/>
                  <a:pt x="1157468" y="46299"/>
                </a:cubicBezTo>
                <a:cubicBezTo>
                  <a:pt x="1350379" y="152400"/>
                  <a:pt x="1485417" y="394503"/>
                  <a:pt x="1620455" y="636607"/>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sp>
        <p:nvSpPr>
          <p:cNvPr id="12" name="TextBox 12"/>
          <p:cNvSpPr txBox="1">
            <a:spLocks noChangeArrowheads="1"/>
          </p:cNvSpPr>
          <p:nvPr/>
        </p:nvSpPr>
        <p:spPr bwMode="auto">
          <a:xfrm>
            <a:off x="3200400" y="2286000"/>
            <a:ext cx="1524000" cy="369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r>
              <a:rPr lang="en-US" dirty="0">
                <a:latin typeface="Verdana" pitchFamily="34" charset="0"/>
              </a:rPr>
              <a:t>transaction</a:t>
            </a:r>
          </a:p>
        </p:txBody>
      </p:sp>
      <p:sp>
        <p:nvSpPr>
          <p:cNvPr id="13" name="Freeform 12"/>
          <p:cNvSpPr/>
          <p:nvPr/>
        </p:nvSpPr>
        <p:spPr>
          <a:xfrm flipH="1">
            <a:off x="4557711" y="3822700"/>
            <a:ext cx="2224089" cy="463550"/>
          </a:xfrm>
          <a:custGeom>
            <a:avLst/>
            <a:gdLst>
              <a:gd name="connsiteX0" fmla="*/ 1701479 w 1701479"/>
              <a:gd name="connsiteY0" fmla="*/ 0 h 462988"/>
              <a:gd name="connsiteX1" fmla="*/ 1099595 w 1701479"/>
              <a:gd name="connsiteY1" fmla="*/ 347241 h 462988"/>
              <a:gd name="connsiteX2" fmla="*/ 497712 w 1701479"/>
              <a:gd name="connsiteY2" fmla="*/ 462988 h 462988"/>
              <a:gd name="connsiteX3" fmla="*/ 0 w 1701479"/>
              <a:gd name="connsiteY3" fmla="*/ 208345 h 462988"/>
            </a:gdLst>
            <a:ahLst/>
            <a:cxnLst>
              <a:cxn ang="0">
                <a:pos x="connsiteX0" y="connsiteY0"/>
              </a:cxn>
              <a:cxn ang="0">
                <a:pos x="connsiteX1" y="connsiteY1"/>
              </a:cxn>
              <a:cxn ang="0">
                <a:pos x="connsiteX2" y="connsiteY2"/>
              </a:cxn>
              <a:cxn ang="0">
                <a:pos x="connsiteX3" y="connsiteY3"/>
              </a:cxn>
            </a:cxnLst>
            <a:rect l="l" t="t" r="r" b="b"/>
            <a:pathLst>
              <a:path w="1701479" h="462988">
                <a:moveTo>
                  <a:pt x="1701479" y="0"/>
                </a:moveTo>
                <a:cubicBezTo>
                  <a:pt x="1500851" y="135038"/>
                  <a:pt x="1300223" y="270076"/>
                  <a:pt x="1099595" y="347241"/>
                </a:cubicBezTo>
                <a:cubicBezTo>
                  <a:pt x="898967" y="424406"/>
                  <a:pt x="680978" y="486137"/>
                  <a:pt x="497712" y="462988"/>
                </a:cubicBezTo>
                <a:cubicBezTo>
                  <a:pt x="314446" y="439839"/>
                  <a:pt x="157223" y="324092"/>
                  <a:pt x="0" y="208345"/>
                </a:cubicBezTo>
              </a:path>
            </a:pathLst>
          </a:custGeom>
          <a:ln>
            <a:solidFill>
              <a:srgbClr val="FF0000"/>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sp>
        <p:nvSpPr>
          <p:cNvPr id="14" name="Rectangle 13"/>
          <p:cNvSpPr/>
          <p:nvPr/>
        </p:nvSpPr>
        <p:spPr>
          <a:xfrm>
            <a:off x="6172200" y="3429000"/>
            <a:ext cx="1905000" cy="5334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FF0000"/>
                </a:solidFill>
              </a:rPr>
              <a:t>HR Report</a:t>
            </a:r>
            <a:endParaRPr lang="en-US" sz="1600" dirty="0">
              <a:solidFill>
                <a:srgbClr val="FF0000"/>
              </a:solidFill>
            </a:endParaRPr>
          </a:p>
        </p:txBody>
      </p:sp>
      <p:cxnSp>
        <p:nvCxnSpPr>
          <p:cNvPr id="15" name="Straight Connector 14"/>
          <p:cNvCxnSpPr/>
          <p:nvPr/>
        </p:nvCxnSpPr>
        <p:spPr>
          <a:xfrm rot="5400000">
            <a:off x="4837906" y="3694906"/>
            <a:ext cx="2057400" cy="1588"/>
          </a:xfrm>
          <a:prstGeom prst="line">
            <a:avLst/>
          </a:prstGeom>
          <a:ln>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17" name="Content Placeholder 2"/>
          <p:cNvSpPr txBox="1">
            <a:spLocks/>
          </p:cNvSpPr>
          <p:nvPr/>
        </p:nvSpPr>
        <p:spPr>
          <a:xfrm>
            <a:off x="380999" y="1371601"/>
            <a:ext cx="8382000" cy="761999"/>
          </a:xfrm>
          <a:prstGeom prst="rect">
            <a:avLst/>
          </a:prstGeom>
        </p:spPr>
        <p:txBody>
          <a:bodyPr vert="horz" lIns="0" tIns="0" rIns="0" bIns="0" rtlCol="0">
            <a:normAutofit/>
          </a:bodyPr>
          <a:lstStyle/>
          <a:p>
            <a:pPr marL="342900" marR="0" lvl="0" indent="-342900" algn="l" defTabSz="914400" rtl="0" eaLnBrk="1" fontAlgn="auto" latinLnBrk="0" hangingPunct="1">
              <a:lnSpc>
                <a:spcPct val="100000"/>
              </a:lnSpc>
              <a:spcBef>
                <a:spcPts val="1800"/>
              </a:spcBef>
              <a:spcAft>
                <a:spcPts val="0"/>
              </a:spcAft>
              <a:buClrTx/>
              <a:buSzTx/>
              <a:buFont typeface="Arial" pitchFamily="34" charset="0"/>
              <a:buChar char="•"/>
              <a:tabLst/>
              <a:defRPr/>
            </a:pPr>
            <a:r>
              <a:rPr kumimoji="0" lang="en-US" sz="2800" i="0" u="none" strike="noStrike" kern="1200" cap="none" spc="0" normalizeH="0" baseline="0" noProof="0" dirty="0" smtClean="0">
                <a:ln>
                  <a:noFill/>
                </a:ln>
                <a:solidFill>
                  <a:srgbClr val="666666"/>
                </a:solidFill>
                <a:effectLst/>
                <a:uLnTx/>
                <a:uFillTx/>
                <a:latin typeface="Verdana" pitchFamily="34" charset="0"/>
                <a:ea typeface="Verdana" pitchFamily="34" charset="0"/>
                <a:cs typeface="Verdana" pitchFamily="34" charset="0"/>
              </a:rPr>
              <a:t>Are there data sinks</a:t>
            </a:r>
            <a:r>
              <a:rPr kumimoji="0" lang="en-US" sz="2400" i="0" u="none" strike="noStrike" kern="1200" cap="none" spc="0" normalizeH="0" baseline="0" noProof="0" dirty="0" smtClean="0">
                <a:ln>
                  <a:noFill/>
                </a:ln>
                <a:solidFill>
                  <a:srgbClr val="666666"/>
                </a:solidFill>
                <a:effectLst/>
                <a:uLnTx/>
                <a:uFillTx/>
                <a:latin typeface="Verdana" pitchFamily="34" charset="0"/>
                <a:ea typeface="Verdana" pitchFamily="34" charset="0"/>
                <a:cs typeface="Verdana" pitchFamily="34" charset="0"/>
              </a:rPr>
              <a:t>?</a:t>
            </a:r>
            <a:endParaRPr kumimoji="0" lang="en-US" sz="2400" i="0" u="none" strike="noStrike" kern="1200" cap="none" spc="0" normalizeH="0" baseline="0" noProof="0" dirty="0">
              <a:ln>
                <a:noFill/>
              </a:ln>
              <a:solidFill>
                <a:srgbClr val="666666"/>
              </a:solidFill>
              <a:effectLst/>
              <a:uLnTx/>
              <a:uFillTx/>
              <a:latin typeface="Verdana" pitchFamily="34" charset="0"/>
              <a:ea typeface="Verdana" pitchFamily="34" charset="0"/>
              <a:cs typeface="Verdana" pitchFamily="34" charset="0"/>
            </a:endParaRPr>
          </a:p>
        </p:txBody>
      </p:sp>
      <p:sp>
        <p:nvSpPr>
          <p:cNvPr id="18" name="TextBox 17"/>
          <p:cNvSpPr txBox="1"/>
          <p:nvPr/>
        </p:nvSpPr>
        <p:spPr>
          <a:xfrm>
            <a:off x="914400" y="4953000"/>
            <a:ext cx="7924799" cy="954107"/>
          </a:xfrm>
          <a:prstGeom prst="rect">
            <a:avLst/>
          </a:prstGeom>
          <a:noFill/>
        </p:spPr>
        <p:txBody>
          <a:bodyPr wrap="square" rtlCol="0">
            <a:spAutoFit/>
          </a:bodyPr>
          <a:lstStyle/>
          <a:p>
            <a:r>
              <a:rPr lang="en-US" sz="2800" dirty="0" smtClean="0">
                <a:solidFill>
                  <a:srgbClr val="666666"/>
                </a:solidFill>
                <a:latin typeface="Verdana" pitchFamily="34" charset="0"/>
                <a:ea typeface="Verdana" pitchFamily="34" charset="0"/>
                <a:cs typeface="Verdana" pitchFamily="34" charset="0"/>
              </a:rPr>
              <a:t>You write to a store for a reason; someone uses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24</a:t>
            </a:fld>
            <a:endParaRPr lang="en-US" dirty="0"/>
          </a:p>
        </p:txBody>
      </p:sp>
      <p:sp>
        <p:nvSpPr>
          <p:cNvPr id="39" name="Content Placeholder 2"/>
          <p:cNvSpPr txBox="1">
            <a:spLocks/>
          </p:cNvSpPr>
          <p:nvPr/>
        </p:nvSpPr>
        <p:spPr>
          <a:xfrm>
            <a:off x="685800" y="1905000"/>
            <a:ext cx="2667000" cy="3581400"/>
          </a:xfrm>
          <a:prstGeom prst="rect">
            <a:avLst/>
          </a:prstGeom>
        </p:spPr>
        <p:txBody>
          <a:bodyPr vert="horz" lIns="0" tIns="0" rIns="0" bIns="0" rtlCol="0">
            <a:normAutofit/>
          </a:bodyPr>
          <a:lstStyle/>
          <a:p>
            <a:pPr marL="166688" marR="0" lvl="1" indent="-166688" algn="l" defTabSz="914400" rtl="0" eaLnBrk="1" fontAlgn="auto" latinLnBrk="0" hangingPunct="1">
              <a:lnSpc>
                <a:spcPct val="100000"/>
              </a:lnSpc>
              <a:spcBef>
                <a:spcPct val="20000"/>
              </a:spcBef>
              <a:spcAft>
                <a:spcPts val="0"/>
              </a:spcAft>
              <a:buClrTx/>
              <a:buSzTx/>
              <a:buFont typeface="Verdana" pitchFamily="34" charset="0"/>
              <a:buNone/>
              <a:tabLst/>
              <a:defRPr/>
            </a:pPr>
            <a:endParaRPr kumimoji="0" lang="en-US" sz="2400" b="0" i="0" u="none" strike="noStrike" kern="1200" cap="none" spc="0" normalizeH="0" baseline="0" noProof="0" dirty="0" smtClean="0">
              <a:ln>
                <a:noFill/>
              </a:ln>
              <a:solidFill>
                <a:srgbClr val="666666"/>
              </a:solidFill>
              <a:effectLst/>
              <a:uLnTx/>
              <a:uFillTx/>
              <a:latin typeface="Verdana" pitchFamily="34" charset="0"/>
              <a:ea typeface="Verdana" pitchFamily="34" charset="0"/>
              <a:cs typeface="Verdana" pitchFamily="34" charset="0"/>
            </a:endParaRPr>
          </a:p>
        </p:txBody>
      </p:sp>
      <p:cxnSp>
        <p:nvCxnSpPr>
          <p:cNvPr id="40" name="Straight Connector 39"/>
          <p:cNvCxnSpPr/>
          <p:nvPr/>
        </p:nvCxnSpPr>
        <p:spPr>
          <a:xfrm>
            <a:off x="1066800" y="4267200"/>
            <a:ext cx="1447800"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1066800" y="4953000"/>
            <a:ext cx="1447800"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2" name="TextBox 8"/>
          <p:cNvSpPr txBox="1">
            <a:spLocks noChangeArrowheads="1"/>
          </p:cNvSpPr>
          <p:nvPr/>
        </p:nvSpPr>
        <p:spPr bwMode="auto">
          <a:xfrm>
            <a:off x="982663" y="4419600"/>
            <a:ext cx="1836737" cy="369888"/>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a:latin typeface="Verdana" pitchFamily="34" charset="0"/>
              </a:rPr>
              <a:t>Returns Database</a:t>
            </a:r>
          </a:p>
        </p:txBody>
      </p:sp>
      <p:cxnSp>
        <p:nvCxnSpPr>
          <p:cNvPr id="43" name="Straight Connector 42"/>
          <p:cNvCxnSpPr/>
          <p:nvPr/>
        </p:nvCxnSpPr>
        <p:spPr>
          <a:xfrm>
            <a:off x="1143000" y="2209800"/>
            <a:ext cx="1447800"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1143000" y="2895600"/>
            <a:ext cx="1447800"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TextBox 11"/>
          <p:cNvSpPr txBox="1">
            <a:spLocks noChangeArrowheads="1"/>
          </p:cNvSpPr>
          <p:nvPr/>
        </p:nvSpPr>
        <p:spPr bwMode="auto">
          <a:xfrm>
            <a:off x="1009650" y="2362200"/>
            <a:ext cx="1657350" cy="369888"/>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a:latin typeface="Verdana" pitchFamily="34" charset="0"/>
              </a:rPr>
              <a:t>Order Database</a:t>
            </a:r>
          </a:p>
        </p:txBody>
      </p:sp>
      <p:sp>
        <p:nvSpPr>
          <p:cNvPr id="46" name="Freeform 45"/>
          <p:cNvSpPr/>
          <p:nvPr/>
        </p:nvSpPr>
        <p:spPr>
          <a:xfrm>
            <a:off x="2279650" y="2970213"/>
            <a:ext cx="219075" cy="1262062"/>
          </a:xfrm>
          <a:custGeom>
            <a:avLst/>
            <a:gdLst>
              <a:gd name="connsiteX0" fmla="*/ 0 w 219919"/>
              <a:gd name="connsiteY0" fmla="*/ 0 h 1261641"/>
              <a:gd name="connsiteX1" fmla="*/ 34724 w 219919"/>
              <a:gd name="connsiteY1" fmla="*/ 46299 h 1261641"/>
              <a:gd name="connsiteX2" fmla="*/ 219919 w 219919"/>
              <a:gd name="connsiteY2" fmla="*/ 648183 h 1261641"/>
              <a:gd name="connsiteX3" fmla="*/ 81023 w 219919"/>
              <a:gd name="connsiteY3" fmla="*/ 1261641 h 1261641"/>
            </a:gdLst>
            <a:ahLst/>
            <a:cxnLst>
              <a:cxn ang="0">
                <a:pos x="connsiteX0" y="connsiteY0"/>
              </a:cxn>
              <a:cxn ang="0">
                <a:pos x="connsiteX1" y="connsiteY1"/>
              </a:cxn>
              <a:cxn ang="0">
                <a:pos x="connsiteX2" y="connsiteY2"/>
              </a:cxn>
              <a:cxn ang="0">
                <a:pos x="connsiteX3" y="connsiteY3"/>
              </a:cxn>
            </a:cxnLst>
            <a:rect l="l" t="t" r="r" b="b"/>
            <a:pathLst>
              <a:path w="219919" h="1261641">
                <a:moveTo>
                  <a:pt x="0" y="0"/>
                </a:moveTo>
                <a:cubicBezTo>
                  <a:pt x="-965" y="-30866"/>
                  <a:pt x="-1929" y="-61731"/>
                  <a:pt x="34724" y="46299"/>
                </a:cubicBezTo>
                <a:cubicBezTo>
                  <a:pt x="71377" y="154329"/>
                  <a:pt x="212203" y="445626"/>
                  <a:pt x="219919" y="648183"/>
                </a:cubicBezTo>
                <a:cubicBezTo>
                  <a:pt x="227636" y="850740"/>
                  <a:pt x="154329" y="1056190"/>
                  <a:pt x="81023" y="1261641"/>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sp>
        <p:nvSpPr>
          <p:cNvPr id="47" name="Freeform 46"/>
          <p:cNvSpPr/>
          <p:nvPr/>
        </p:nvSpPr>
        <p:spPr>
          <a:xfrm flipH="1" flipV="1">
            <a:off x="1371600" y="2971800"/>
            <a:ext cx="220663" cy="1262063"/>
          </a:xfrm>
          <a:custGeom>
            <a:avLst/>
            <a:gdLst>
              <a:gd name="connsiteX0" fmla="*/ 0 w 219919"/>
              <a:gd name="connsiteY0" fmla="*/ 0 h 1261641"/>
              <a:gd name="connsiteX1" fmla="*/ 34724 w 219919"/>
              <a:gd name="connsiteY1" fmla="*/ 46299 h 1261641"/>
              <a:gd name="connsiteX2" fmla="*/ 219919 w 219919"/>
              <a:gd name="connsiteY2" fmla="*/ 648183 h 1261641"/>
              <a:gd name="connsiteX3" fmla="*/ 81023 w 219919"/>
              <a:gd name="connsiteY3" fmla="*/ 1261641 h 1261641"/>
            </a:gdLst>
            <a:ahLst/>
            <a:cxnLst>
              <a:cxn ang="0">
                <a:pos x="connsiteX0" y="connsiteY0"/>
              </a:cxn>
              <a:cxn ang="0">
                <a:pos x="connsiteX1" y="connsiteY1"/>
              </a:cxn>
              <a:cxn ang="0">
                <a:pos x="connsiteX2" y="connsiteY2"/>
              </a:cxn>
              <a:cxn ang="0">
                <a:pos x="connsiteX3" y="connsiteY3"/>
              </a:cxn>
            </a:cxnLst>
            <a:rect l="l" t="t" r="r" b="b"/>
            <a:pathLst>
              <a:path w="219919" h="1261641">
                <a:moveTo>
                  <a:pt x="0" y="0"/>
                </a:moveTo>
                <a:cubicBezTo>
                  <a:pt x="-965" y="-30866"/>
                  <a:pt x="-1929" y="-61731"/>
                  <a:pt x="34724" y="46299"/>
                </a:cubicBezTo>
                <a:cubicBezTo>
                  <a:pt x="71377" y="154329"/>
                  <a:pt x="212203" y="445626"/>
                  <a:pt x="219919" y="648183"/>
                </a:cubicBezTo>
                <a:cubicBezTo>
                  <a:pt x="227636" y="850740"/>
                  <a:pt x="154329" y="1056190"/>
                  <a:pt x="81023" y="1261641"/>
                </a:cubicBezTo>
              </a:path>
            </a:pathLst>
          </a:custGeom>
          <a:ln>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sp>
        <p:nvSpPr>
          <p:cNvPr id="48" name="TextBox 47"/>
          <p:cNvSpPr txBox="1"/>
          <p:nvPr/>
        </p:nvSpPr>
        <p:spPr>
          <a:xfrm>
            <a:off x="304800" y="1295400"/>
            <a:ext cx="6172200" cy="523220"/>
          </a:xfrm>
          <a:prstGeom prst="rect">
            <a:avLst/>
          </a:prstGeom>
          <a:noFill/>
        </p:spPr>
        <p:txBody>
          <a:bodyPr wrap="square" rtlCol="0">
            <a:spAutoFit/>
          </a:bodyPr>
          <a:lstStyle/>
          <a:p>
            <a:r>
              <a:rPr lang="en-US" sz="2800" dirty="0" smtClean="0">
                <a:solidFill>
                  <a:srgbClr val="666666"/>
                </a:solidFill>
                <a:latin typeface="Verdana" pitchFamily="34" charset="0"/>
                <a:ea typeface="Verdana" pitchFamily="34" charset="0"/>
                <a:cs typeface="Verdana" pitchFamily="34" charset="0"/>
              </a:rPr>
              <a:t>Data doesn’t flow magically…</a:t>
            </a:r>
          </a:p>
        </p:txBody>
      </p:sp>
      <p:cxnSp>
        <p:nvCxnSpPr>
          <p:cNvPr id="49" name="Straight Connector 48"/>
          <p:cNvCxnSpPr/>
          <p:nvPr/>
        </p:nvCxnSpPr>
        <p:spPr>
          <a:xfrm>
            <a:off x="5410200" y="4419600"/>
            <a:ext cx="1447800"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5410200" y="5105400"/>
            <a:ext cx="1447800"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1" name="TextBox 7"/>
          <p:cNvSpPr txBox="1">
            <a:spLocks noChangeArrowheads="1"/>
          </p:cNvSpPr>
          <p:nvPr/>
        </p:nvSpPr>
        <p:spPr bwMode="auto">
          <a:xfrm>
            <a:off x="5326063" y="4572000"/>
            <a:ext cx="1836737" cy="369888"/>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a:latin typeface="Verdana" pitchFamily="34" charset="0"/>
              </a:rPr>
              <a:t>Returns Database</a:t>
            </a:r>
          </a:p>
        </p:txBody>
      </p:sp>
      <p:cxnSp>
        <p:nvCxnSpPr>
          <p:cNvPr id="52" name="Straight Connector 51"/>
          <p:cNvCxnSpPr/>
          <p:nvPr/>
        </p:nvCxnSpPr>
        <p:spPr>
          <a:xfrm>
            <a:off x="5486400" y="2362200"/>
            <a:ext cx="1447800"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562600" y="3048000"/>
            <a:ext cx="1447800" cy="158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4" name="TextBox 18"/>
          <p:cNvSpPr txBox="1">
            <a:spLocks noChangeArrowheads="1"/>
          </p:cNvSpPr>
          <p:nvPr/>
        </p:nvSpPr>
        <p:spPr bwMode="auto">
          <a:xfrm>
            <a:off x="5353050" y="2514600"/>
            <a:ext cx="1657350" cy="369888"/>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a:latin typeface="Verdana" pitchFamily="34" charset="0"/>
              </a:rPr>
              <a:t>Order Database</a:t>
            </a:r>
          </a:p>
        </p:txBody>
      </p:sp>
      <p:sp>
        <p:nvSpPr>
          <p:cNvPr id="55" name="Oval 54"/>
          <p:cNvSpPr/>
          <p:nvPr/>
        </p:nvSpPr>
        <p:spPr>
          <a:xfrm>
            <a:off x="5638800" y="3276600"/>
            <a:ext cx="9144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a:p>
        </p:txBody>
      </p:sp>
      <p:sp>
        <p:nvSpPr>
          <p:cNvPr id="56" name="Arc 55"/>
          <p:cNvSpPr/>
          <p:nvPr/>
        </p:nvSpPr>
        <p:spPr>
          <a:xfrm>
            <a:off x="6324600" y="3048000"/>
            <a:ext cx="46038" cy="609600"/>
          </a:xfrm>
          <a:prstGeom prst="arc">
            <a:avLst/>
          </a:prstGeom>
          <a:ln>
            <a:solidFill>
              <a:srgbClr val="FF0000"/>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sp>
        <p:nvSpPr>
          <p:cNvPr id="57" name="Arc 56"/>
          <p:cNvSpPr/>
          <p:nvPr/>
        </p:nvSpPr>
        <p:spPr>
          <a:xfrm flipH="1">
            <a:off x="5638800" y="3124200"/>
            <a:ext cx="228600" cy="838200"/>
          </a:xfrm>
          <a:prstGeom prst="arc">
            <a:avLst/>
          </a:prstGeom>
          <a:ln>
            <a:solidFill>
              <a:srgbClr val="FF0000"/>
            </a:solidFill>
            <a:headEnd type="triangle"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sp>
        <p:nvSpPr>
          <p:cNvPr id="58" name="Arc 57"/>
          <p:cNvSpPr/>
          <p:nvPr/>
        </p:nvSpPr>
        <p:spPr>
          <a:xfrm>
            <a:off x="6477000" y="4038600"/>
            <a:ext cx="46038" cy="609600"/>
          </a:xfrm>
          <a:prstGeom prst="arc">
            <a:avLst/>
          </a:prstGeom>
          <a:ln>
            <a:solidFill>
              <a:srgbClr val="FF0000"/>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sp>
        <p:nvSpPr>
          <p:cNvPr id="59" name="Arc 58"/>
          <p:cNvSpPr/>
          <p:nvPr/>
        </p:nvSpPr>
        <p:spPr>
          <a:xfrm flipH="1">
            <a:off x="5562600" y="3962400"/>
            <a:ext cx="228600" cy="838200"/>
          </a:xfrm>
          <a:prstGeom prst="arc">
            <a:avLst/>
          </a:prstGeom>
          <a:ln>
            <a:solidFill>
              <a:srgbClr val="FF0000"/>
            </a:solidFill>
            <a:headEnd type="triangle"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a:p>
        </p:txBody>
      </p:sp>
      <p:sp>
        <p:nvSpPr>
          <p:cNvPr id="60" name="TextBox 24"/>
          <p:cNvSpPr txBox="1">
            <a:spLocks noChangeArrowheads="1"/>
          </p:cNvSpPr>
          <p:nvPr/>
        </p:nvSpPr>
        <p:spPr bwMode="auto">
          <a:xfrm>
            <a:off x="5791200" y="3581400"/>
            <a:ext cx="762000" cy="369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r>
              <a:rPr lang="en-US">
                <a:solidFill>
                  <a:srgbClr val="FF0000"/>
                </a:solidFill>
                <a:latin typeface="Verdana" pitchFamily="34" charset="0"/>
              </a:rPr>
              <a:t>RMA</a:t>
            </a:r>
          </a:p>
        </p:txBody>
      </p:sp>
      <p:sp>
        <p:nvSpPr>
          <p:cNvPr id="61" name="Content Placeholder 2"/>
          <p:cNvSpPr>
            <a:spLocks noGrp="1"/>
          </p:cNvSpPr>
          <p:nvPr>
            <p:ph idx="1"/>
          </p:nvPr>
        </p:nvSpPr>
        <p:spPr>
          <a:xfrm>
            <a:off x="4800600" y="2057400"/>
            <a:ext cx="2971800" cy="3505200"/>
          </a:xfrm>
        </p:spPr>
        <p:txBody>
          <a:bodyPr>
            <a:normAutofit/>
          </a:bodyPr>
          <a:lstStyle/>
          <a:p>
            <a:pPr lvl="1">
              <a:buNone/>
              <a:defRPr/>
            </a:pPr>
            <a:r>
              <a:rPr lang="en-US" sz="2400" dirty="0" smtClean="0"/>
              <a:t>  </a:t>
            </a:r>
          </a:p>
        </p:txBody>
      </p:sp>
      <p:sp>
        <p:nvSpPr>
          <p:cNvPr id="63" name="Title 1"/>
          <p:cNvSpPr>
            <a:spLocks noGrp="1"/>
          </p:cNvSpPr>
          <p:nvPr>
            <p:ph type="title"/>
          </p:nvPr>
        </p:nvSpPr>
        <p:spPr>
          <a:xfrm>
            <a:off x="228600" y="228600"/>
            <a:ext cx="8763000" cy="762000"/>
          </a:xfrm>
        </p:spPr>
        <p:txBody>
          <a:bodyPr>
            <a:noAutofit/>
          </a:bodyPr>
          <a:lstStyle/>
          <a:p>
            <a:r>
              <a:rPr lang="en-US" sz="3400" dirty="0" smtClean="0"/>
              <a:t>Diagram Validation Standards – cont’d</a:t>
            </a:r>
            <a:endParaRPr lang="en-US" sz="3400" dirty="0"/>
          </a:p>
        </p:txBody>
      </p:sp>
      <p:sp>
        <p:nvSpPr>
          <p:cNvPr id="80" name="TextBox 79"/>
          <p:cNvSpPr txBox="1"/>
          <p:nvPr/>
        </p:nvSpPr>
        <p:spPr>
          <a:xfrm>
            <a:off x="3429000" y="5562600"/>
            <a:ext cx="5105400" cy="523220"/>
          </a:xfrm>
          <a:prstGeom prst="rect">
            <a:avLst/>
          </a:prstGeom>
          <a:noFill/>
        </p:spPr>
        <p:txBody>
          <a:bodyPr wrap="square" rtlCol="0">
            <a:spAutoFit/>
          </a:bodyPr>
          <a:lstStyle/>
          <a:p>
            <a:r>
              <a:rPr lang="en-US" sz="2800" dirty="0" smtClean="0">
                <a:solidFill>
                  <a:srgbClr val="666666"/>
                </a:solidFill>
                <a:latin typeface="Verdana" pitchFamily="34" charset="0"/>
                <a:ea typeface="Verdana" pitchFamily="34" charset="0"/>
                <a:cs typeface="Verdana" pitchFamily="34" charset="0"/>
              </a:rPr>
              <a:t>…it goes through a process</a:t>
            </a:r>
          </a:p>
        </p:txBody>
      </p:sp>
      <p:sp>
        <p:nvSpPr>
          <p:cNvPr id="29" name="TextBox 28"/>
          <p:cNvSpPr txBox="1"/>
          <p:nvPr/>
        </p:nvSpPr>
        <p:spPr>
          <a:xfrm>
            <a:off x="6942453" y="3352800"/>
            <a:ext cx="1361271" cy="646331"/>
          </a:xfrm>
          <a:prstGeom prst="rect">
            <a:avLst/>
          </a:prstGeom>
          <a:noFill/>
        </p:spPr>
        <p:txBody>
          <a:bodyPr wrap="none" rtlCol="0">
            <a:spAutoFit/>
          </a:bodyPr>
          <a:lstStyle/>
          <a:p>
            <a:pPr algn="ctr"/>
            <a:r>
              <a:rPr lang="en-US" sz="1200" b="1" dirty="0" smtClean="0">
                <a:latin typeface="Verdana" pitchFamily="34" charset="0"/>
                <a:ea typeface="Verdana" pitchFamily="34" charset="0"/>
                <a:cs typeface="Verdana" pitchFamily="34" charset="0"/>
              </a:rPr>
              <a:t>Return</a:t>
            </a:r>
          </a:p>
          <a:p>
            <a:pPr algn="ctr"/>
            <a:r>
              <a:rPr lang="en-US" sz="1200" b="1" dirty="0" smtClean="0">
                <a:latin typeface="Verdana" pitchFamily="34" charset="0"/>
                <a:ea typeface="Verdana" pitchFamily="34" charset="0"/>
                <a:cs typeface="Verdana" pitchFamily="34" charset="0"/>
              </a:rPr>
              <a:t>Merchandise</a:t>
            </a:r>
          </a:p>
          <a:p>
            <a:pPr algn="ctr"/>
            <a:r>
              <a:rPr lang="en-US" sz="1200" b="1" dirty="0" smtClean="0">
                <a:latin typeface="Verdana" pitchFamily="34" charset="0"/>
                <a:ea typeface="Verdana" pitchFamily="34" charset="0"/>
                <a:cs typeface="Verdana" pitchFamily="34" charset="0"/>
              </a:rPr>
              <a:t>Authorization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685800"/>
          </a:xfrm>
        </p:spPr>
        <p:txBody>
          <a:bodyPr>
            <a:normAutofit/>
          </a:bodyPr>
          <a:lstStyle/>
          <a:p>
            <a:r>
              <a:rPr lang="en-US" sz="3400" dirty="0" smtClean="0"/>
              <a:t>Step 3 of the Process: Identify Threats</a:t>
            </a:r>
            <a:endParaRPr lang="en-US" sz="34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25</a:t>
            </a:fld>
            <a:endParaRPr lang="en-US" dirty="0"/>
          </a:p>
        </p:txBody>
      </p:sp>
      <p:pic>
        <p:nvPicPr>
          <p:cNvPr id="7" name="Picture 2"/>
          <p:cNvPicPr>
            <a:picLocks noGrp="1" noChangeAspect="1" noChangeArrowheads="1"/>
          </p:cNvPicPr>
          <p:nvPr>
            <p:ph idx="1"/>
          </p:nvPr>
        </p:nvPicPr>
        <p:blipFill>
          <a:blip r:embed="rId3" cstate="print"/>
          <a:srcRect/>
          <a:stretch>
            <a:fillRect/>
          </a:stretch>
        </p:blipFill>
        <p:spPr bwMode="auto">
          <a:xfrm>
            <a:off x="1549029" y="1219200"/>
            <a:ext cx="5326213"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382000" cy="609600"/>
          </a:xfrm>
        </p:spPr>
        <p:txBody>
          <a:bodyPr>
            <a:normAutofit/>
          </a:bodyPr>
          <a:lstStyle/>
          <a:p>
            <a:r>
              <a:rPr lang="en-US" sz="3600" dirty="0" smtClean="0"/>
              <a:t>Identify Threats</a:t>
            </a:r>
            <a:endParaRPr lang="en-US" sz="3600" dirty="0"/>
          </a:p>
        </p:txBody>
      </p:sp>
      <p:sp>
        <p:nvSpPr>
          <p:cNvPr id="3" name="Content Placeholder 2"/>
          <p:cNvSpPr>
            <a:spLocks noGrp="1"/>
          </p:cNvSpPr>
          <p:nvPr>
            <p:ph idx="1"/>
          </p:nvPr>
        </p:nvSpPr>
        <p:spPr>
          <a:xfrm>
            <a:off x="381000" y="838200"/>
            <a:ext cx="8534400" cy="5334000"/>
          </a:xfrm>
        </p:spPr>
        <p:txBody>
          <a:bodyPr/>
          <a:lstStyle/>
          <a:p>
            <a:pPr>
              <a:buFont typeface="Arial" pitchFamily="34" charset="0"/>
              <a:buChar char="•"/>
            </a:pPr>
            <a:r>
              <a:rPr lang="en-US" sz="2800" b="0" dirty="0" smtClean="0"/>
              <a:t>Experts can brainstorm, but how to brainstorm if you’re not an expert?</a:t>
            </a:r>
          </a:p>
          <a:p>
            <a:pPr>
              <a:buFont typeface="Arial" pitchFamily="34" charset="0"/>
              <a:buChar char="•"/>
            </a:pPr>
            <a:r>
              <a:rPr lang="en-US" sz="2800" b="0" dirty="0" smtClean="0"/>
              <a:t>Use STRIDE to step through the diagram elements</a:t>
            </a:r>
          </a:p>
          <a:p>
            <a:pPr lvl="3">
              <a:buFont typeface="Arial" pitchFamily="34" charset="0"/>
              <a:buChar char="•"/>
            </a:pPr>
            <a:r>
              <a:rPr lang="en-US" sz="2200" dirty="0" smtClean="0"/>
              <a:t>Think specifically about how threats are mani</a:t>
            </a:r>
            <a:r>
              <a:rPr lang="en-US" sz="2400" dirty="0" smtClean="0"/>
              <a:t>fested</a:t>
            </a:r>
          </a:p>
          <a:p>
            <a:pPr lvl="3">
              <a:buFont typeface="Arial" pitchFamily="34" charset="0"/>
              <a:buChar char="•"/>
            </a:pPr>
            <a:endParaRPr lang="en-US" sz="24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26</a:t>
            </a:fld>
            <a:endParaRPr lang="en-US" dirty="0"/>
          </a:p>
        </p:txBody>
      </p:sp>
      <p:graphicFrame>
        <p:nvGraphicFramePr>
          <p:cNvPr id="7" name="Table 6"/>
          <p:cNvGraphicFramePr>
            <a:graphicFrameLocks noGrp="1"/>
          </p:cNvGraphicFramePr>
          <p:nvPr/>
        </p:nvGraphicFramePr>
        <p:xfrm>
          <a:off x="762000" y="3200399"/>
          <a:ext cx="7467600" cy="2895599"/>
        </p:xfrm>
        <a:graphic>
          <a:graphicData uri="http://schemas.openxmlformats.org/drawingml/2006/table">
            <a:tbl>
              <a:tblPr firstRow="1" bandRow="1">
                <a:tableStyleId>{0E3FDE45-AF77-4B5C-9715-49D594BDF05E}</a:tableStyleId>
              </a:tblPr>
              <a:tblGrid>
                <a:gridCol w="3733800"/>
                <a:gridCol w="3733800"/>
              </a:tblGrid>
              <a:tr h="413657">
                <a:tc>
                  <a:txBody>
                    <a:bodyPr/>
                    <a:lstStyle/>
                    <a:p>
                      <a:r>
                        <a:rPr lang="en-US" dirty="0" smtClean="0"/>
                        <a:t>Threat</a:t>
                      </a:r>
                      <a:endParaRPr lang="en-US" dirty="0"/>
                    </a:p>
                  </a:txBody>
                  <a:tcPr/>
                </a:tc>
                <a:tc>
                  <a:txBody>
                    <a:bodyPr/>
                    <a:lstStyle/>
                    <a:p>
                      <a:r>
                        <a:rPr lang="en-US" dirty="0" smtClean="0"/>
                        <a:t>Property we want to focus on</a:t>
                      </a:r>
                      <a:endParaRPr lang="en-US" dirty="0"/>
                    </a:p>
                  </a:txBody>
                  <a:tcPr/>
                </a:tc>
              </a:tr>
              <a:tr h="413657">
                <a:tc>
                  <a:txBody>
                    <a:bodyPr/>
                    <a:lstStyle/>
                    <a:p>
                      <a:r>
                        <a:rPr lang="en-US" b="1" dirty="0" smtClean="0">
                          <a:solidFill>
                            <a:srgbClr val="FF0000"/>
                          </a:solidFill>
                        </a:rPr>
                        <a:t>S</a:t>
                      </a:r>
                      <a:r>
                        <a:rPr lang="en-US" dirty="0" smtClean="0"/>
                        <a:t>poofing</a:t>
                      </a:r>
                      <a:endParaRPr lang="en-US" dirty="0"/>
                    </a:p>
                  </a:txBody>
                  <a:tcPr/>
                </a:tc>
                <a:tc>
                  <a:txBody>
                    <a:bodyPr/>
                    <a:lstStyle/>
                    <a:p>
                      <a:r>
                        <a:rPr lang="en-US" dirty="0" smtClean="0"/>
                        <a:t>Authentication</a:t>
                      </a:r>
                      <a:endParaRPr lang="en-US" dirty="0"/>
                    </a:p>
                  </a:txBody>
                  <a:tcPr/>
                </a:tc>
              </a:tr>
              <a:tr h="413657">
                <a:tc>
                  <a:txBody>
                    <a:bodyPr/>
                    <a:lstStyle/>
                    <a:p>
                      <a:r>
                        <a:rPr lang="en-US" b="1" dirty="0" smtClean="0">
                          <a:solidFill>
                            <a:srgbClr val="FF0000"/>
                          </a:solidFill>
                        </a:rPr>
                        <a:t>T</a:t>
                      </a:r>
                      <a:r>
                        <a:rPr lang="en-US" dirty="0" smtClean="0"/>
                        <a:t>ampering</a:t>
                      </a:r>
                      <a:endParaRPr lang="en-US" dirty="0"/>
                    </a:p>
                  </a:txBody>
                  <a:tcPr/>
                </a:tc>
                <a:tc>
                  <a:txBody>
                    <a:bodyPr/>
                    <a:lstStyle/>
                    <a:p>
                      <a:r>
                        <a:rPr lang="en-US" dirty="0" smtClean="0"/>
                        <a:t>Integrity</a:t>
                      </a:r>
                      <a:endParaRPr lang="en-US" dirty="0"/>
                    </a:p>
                  </a:txBody>
                  <a:tcPr/>
                </a:tc>
              </a:tr>
              <a:tr h="413657">
                <a:tc>
                  <a:txBody>
                    <a:bodyPr/>
                    <a:lstStyle/>
                    <a:p>
                      <a:r>
                        <a:rPr lang="en-US" b="1" dirty="0" smtClean="0">
                          <a:solidFill>
                            <a:srgbClr val="FF0000"/>
                          </a:solidFill>
                        </a:rPr>
                        <a:t>R</a:t>
                      </a:r>
                      <a:r>
                        <a:rPr lang="en-US" dirty="0" smtClean="0"/>
                        <a:t>epudiation</a:t>
                      </a:r>
                      <a:endParaRPr lang="en-US" dirty="0"/>
                    </a:p>
                  </a:txBody>
                  <a:tcPr/>
                </a:tc>
                <a:tc>
                  <a:txBody>
                    <a:bodyPr/>
                    <a:lstStyle/>
                    <a:p>
                      <a:r>
                        <a:rPr lang="en-US" dirty="0" smtClean="0"/>
                        <a:t>Non-repudiation</a:t>
                      </a:r>
                      <a:endParaRPr lang="en-US" dirty="0"/>
                    </a:p>
                  </a:txBody>
                  <a:tcPr/>
                </a:tc>
              </a:tr>
              <a:tr h="413657">
                <a:tc>
                  <a:txBody>
                    <a:bodyPr/>
                    <a:lstStyle/>
                    <a:p>
                      <a:r>
                        <a:rPr lang="en-US" b="1" dirty="0" smtClean="0">
                          <a:solidFill>
                            <a:srgbClr val="FF0000"/>
                          </a:solidFill>
                        </a:rPr>
                        <a:t>I</a:t>
                      </a:r>
                      <a:r>
                        <a:rPr lang="en-US" dirty="0" smtClean="0"/>
                        <a:t>nformation Disclosure</a:t>
                      </a:r>
                      <a:endParaRPr lang="en-US" dirty="0"/>
                    </a:p>
                  </a:txBody>
                  <a:tcPr/>
                </a:tc>
                <a:tc>
                  <a:txBody>
                    <a:bodyPr/>
                    <a:lstStyle/>
                    <a:p>
                      <a:r>
                        <a:rPr lang="en-US" dirty="0" smtClean="0"/>
                        <a:t>Confidentiality</a:t>
                      </a:r>
                      <a:endParaRPr lang="en-US" dirty="0"/>
                    </a:p>
                  </a:txBody>
                  <a:tcPr/>
                </a:tc>
              </a:tr>
              <a:tr h="413657">
                <a:tc>
                  <a:txBody>
                    <a:bodyPr/>
                    <a:lstStyle/>
                    <a:p>
                      <a:r>
                        <a:rPr lang="en-US" b="1" dirty="0" smtClean="0">
                          <a:solidFill>
                            <a:srgbClr val="FF0000"/>
                          </a:solidFill>
                        </a:rPr>
                        <a:t>D</a:t>
                      </a:r>
                      <a:r>
                        <a:rPr lang="en-US" dirty="0" smtClean="0"/>
                        <a:t>enial of Service</a:t>
                      </a:r>
                      <a:endParaRPr lang="en-US" dirty="0"/>
                    </a:p>
                  </a:txBody>
                  <a:tcPr/>
                </a:tc>
                <a:tc>
                  <a:txBody>
                    <a:bodyPr/>
                    <a:lstStyle/>
                    <a:p>
                      <a:r>
                        <a:rPr lang="en-US" dirty="0" smtClean="0"/>
                        <a:t>Availability</a:t>
                      </a:r>
                      <a:endParaRPr lang="en-US" dirty="0"/>
                    </a:p>
                  </a:txBody>
                  <a:tcPr/>
                </a:tc>
              </a:tr>
              <a:tr h="413657">
                <a:tc>
                  <a:txBody>
                    <a:bodyPr/>
                    <a:lstStyle/>
                    <a:p>
                      <a:r>
                        <a:rPr lang="en-US" b="1" dirty="0" smtClean="0">
                          <a:solidFill>
                            <a:srgbClr val="FF0000"/>
                          </a:solidFill>
                        </a:rPr>
                        <a:t>E</a:t>
                      </a:r>
                      <a:r>
                        <a:rPr lang="en-US" dirty="0" smtClean="0"/>
                        <a:t>levation of Privilege</a:t>
                      </a:r>
                      <a:endParaRPr lang="en-US" dirty="0"/>
                    </a:p>
                  </a:txBody>
                  <a:tcPr/>
                </a:tc>
                <a:tc>
                  <a:txBody>
                    <a:bodyPr/>
                    <a:lstStyle/>
                    <a:p>
                      <a:r>
                        <a:rPr lang="en-US" dirty="0" smtClean="0"/>
                        <a:t>Authorization</a:t>
                      </a:r>
                      <a:endParaRPr lang="en-US"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382000" cy="609600"/>
          </a:xfrm>
        </p:spPr>
        <p:txBody>
          <a:bodyPr>
            <a:normAutofit/>
          </a:bodyPr>
          <a:lstStyle/>
          <a:p>
            <a:r>
              <a:rPr lang="en-US" sz="3600" dirty="0" smtClean="0"/>
              <a:t>Understanding Threats</a:t>
            </a:r>
            <a:endParaRPr lang="en-US" sz="3600" dirty="0"/>
          </a:p>
        </p:txBody>
      </p:sp>
      <p:graphicFrame>
        <p:nvGraphicFramePr>
          <p:cNvPr id="7" name="Content Placeholder 6"/>
          <p:cNvGraphicFramePr>
            <a:graphicFrameLocks noGrp="1"/>
          </p:cNvGraphicFramePr>
          <p:nvPr>
            <p:ph idx="1"/>
          </p:nvPr>
        </p:nvGraphicFramePr>
        <p:xfrm>
          <a:off x="152400" y="838198"/>
          <a:ext cx="8763000" cy="5105401"/>
        </p:xfrm>
        <a:graphic>
          <a:graphicData uri="http://schemas.openxmlformats.org/drawingml/2006/table">
            <a:tbl>
              <a:tblPr firstRow="1" bandRow="1">
                <a:tableStyleId>{0E3FDE45-AF77-4B5C-9715-49D594BDF05E}</a:tableStyleId>
              </a:tblPr>
              <a:tblGrid>
                <a:gridCol w="1905000"/>
                <a:gridCol w="1600200"/>
                <a:gridCol w="2286000"/>
                <a:gridCol w="2971800"/>
              </a:tblGrid>
              <a:tr h="466276">
                <a:tc>
                  <a:txBody>
                    <a:bodyPr/>
                    <a:lstStyle/>
                    <a:p>
                      <a:r>
                        <a:rPr lang="en-US" sz="2000" b="0" dirty="0" smtClean="0"/>
                        <a:t>Threat</a:t>
                      </a:r>
                      <a:endParaRPr lang="en-US" sz="2000" b="0" dirty="0"/>
                    </a:p>
                  </a:txBody>
                  <a:tcPr/>
                </a:tc>
                <a:tc>
                  <a:txBody>
                    <a:bodyPr/>
                    <a:lstStyle/>
                    <a:p>
                      <a:r>
                        <a:rPr lang="en-US" sz="2000" b="0" dirty="0" smtClean="0"/>
                        <a:t>Property</a:t>
                      </a:r>
                      <a:endParaRPr lang="en-US" sz="2000" b="0" dirty="0"/>
                    </a:p>
                  </a:txBody>
                  <a:tcPr/>
                </a:tc>
                <a:tc>
                  <a:txBody>
                    <a:bodyPr/>
                    <a:lstStyle/>
                    <a:p>
                      <a:r>
                        <a:rPr lang="en-US" sz="2000" b="0" dirty="0" smtClean="0"/>
                        <a:t>Definition</a:t>
                      </a:r>
                      <a:endParaRPr lang="en-US" sz="2000" b="0" dirty="0"/>
                    </a:p>
                  </a:txBody>
                  <a:tcPr/>
                </a:tc>
                <a:tc>
                  <a:txBody>
                    <a:bodyPr/>
                    <a:lstStyle/>
                    <a:p>
                      <a:r>
                        <a:rPr lang="en-US" sz="2000" b="0" dirty="0" smtClean="0"/>
                        <a:t>Example</a:t>
                      </a:r>
                      <a:endParaRPr lang="en-US" sz="2000" b="0" dirty="0"/>
                    </a:p>
                  </a:txBody>
                  <a:tcPr/>
                </a:tc>
              </a:tr>
              <a:tr h="514507">
                <a:tc>
                  <a:txBody>
                    <a:bodyPr/>
                    <a:lstStyle/>
                    <a:p>
                      <a:pPr marL="0" marR="0">
                        <a:lnSpc>
                          <a:spcPct val="115000"/>
                        </a:lnSpc>
                        <a:spcBef>
                          <a:spcPts val="1000"/>
                        </a:spcBef>
                        <a:spcAft>
                          <a:spcPts val="0"/>
                        </a:spcAft>
                      </a:pPr>
                      <a:r>
                        <a:rPr lang="en-US" sz="1800" b="1" dirty="0">
                          <a:solidFill>
                            <a:srgbClr val="FF0000"/>
                          </a:solidFill>
                        </a:rPr>
                        <a:t>S</a:t>
                      </a:r>
                      <a:r>
                        <a:rPr lang="en-US" sz="1400" dirty="0"/>
                        <a:t>poofing</a:t>
                      </a:r>
                      <a:endParaRPr lang="en-US" sz="1400" b="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Authentication</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Impersonating something or someone </a:t>
                      </a:r>
                      <a:r>
                        <a:rPr lang="en-US" sz="1400" dirty="0" smtClean="0"/>
                        <a:t>else</a:t>
                      </a:r>
                      <a:endParaRPr lang="en-US" sz="1400" b="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smtClean="0"/>
                        <a:t>Pretending to be the CEO, or microsoft.com, or ntdll.dll.</a:t>
                      </a:r>
                      <a:endParaRPr lang="en-US" sz="1400" b="0" dirty="0">
                        <a:solidFill>
                          <a:srgbClr val="365F91"/>
                        </a:solidFill>
                        <a:latin typeface="Calibri"/>
                        <a:ea typeface="Times New Roman"/>
                        <a:cs typeface="Times New Roman"/>
                      </a:endParaRPr>
                    </a:p>
                  </a:txBody>
                  <a:tcPr marL="68580" marR="68580" marT="0" marB="0"/>
                </a:tc>
              </a:tr>
              <a:tr h="535821">
                <a:tc>
                  <a:txBody>
                    <a:bodyPr/>
                    <a:lstStyle/>
                    <a:p>
                      <a:pPr marL="0" marR="0">
                        <a:lnSpc>
                          <a:spcPct val="115000"/>
                        </a:lnSpc>
                        <a:spcBef>
                          <a:spcPts val="1000"/>
                        </a:spcBef>
                        <a:spcAft>
                          <a:spcPts val="0"/>
                        </a:spcAft>
                      </a:pPr>
                      <a:r>
                        <a:rPr lang="en-US" sz="1800" b="1" dirty="0">
                          <a:solidFill>
                            <a:srgbClr val="FF0000"/>
                          </a:solidFill>
                        </a:rPr>
                        <a:t>T</a:t>
                      </a:r>
                      <a:r>
                        <a:rPr lang="en-US" sz="1400" dirty="0"/>
                        <a:t>ampering</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Integrity</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Modifying data or code</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Modifying a DLL on disk or DVD, or a packet as it traverses the </a:t>
                      </a:r>
                      <a:r>
                        <a:rPr lang="en-US" sz="1400" dirty="0" smtClean="0"/>
                        <a:t>LAN.</a:t>
                      </a:r>
                      <a:endParaRPr lang="en-US" sz="1400" dirty="0">
                        <a:solidFill>
                          <a:srgbClr val="365F91"/>
                        </a:solidFill>
                        <a:latin typeface="Calibri"/>
                        <a:ea typeface="Times New Roman"/>
                        <a:cs typeface="Times New Roman"/>
                      </a:endParaRPr>
                    </a:p>
                  </a:txBody>
                  <a:tcPr marL="68580" marR="68580" marT="0" marB="0"/>
                </a:tc>
              </a:tr>
              <a:tr h="765458">
                <a:tc>
                  <a:txBody>
                    <a:bodyPr/>
                    <a:lstStyle/>
                    <a:p>
                      <a:pPr marL="0" marR="0">
                        <a:lnSpc>
                          <a:spcPct val="115000"/>
                        </a:lnSpc>
                        <a:spcBef>
                          <a:spcPts val="1000"/>
                        </a:spcBef>
                        <a:spcAft>
                          <a:spcPts val="0"/>
                        </a:spcAft>
                      </a:pPr>
                      <a:r>
                        <a:rPr lang="en-US" sz="1800" b="1" dirty="0">
                          <a:solidFill>
                            <a:srgbClr val="FF0000"/>
                          </a:solidFill>
                        </a:rPr>
                        <a:t>R</a:t>
                      </a:r>
                      <a:r>
                        <a:rPr lang="en-US" sz="1400" dirty="0"/>
                        <a:t>epudiation</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Non-repudiation</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Claiming to have not performed an </a:t>
                      </a:r>
                      <a:r>
                        <a:rPr lang="en-US" sz="1400" dirty="0" smtClean="0"/>
                        <a:t>action</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“I didn’t send that </a:t>
                      </a:r>
                      <a:r>
                        <a:rPr lang="en-US" sz="1400" dirty="0" smtClean="0"/>
                        <a:t>e-mail</a:t>
                      </a:r>
                      <a:r>
                        <a:rPr lang="en-US" sz="1400" dirty="0"/>
                        <a:t>,” “I didn’t modify that file,” “I certainly didn’t visit that </a:t>
                      </a:r>
                      <a:r>
                        <a:rPr lang="en-US" sz="1400" dirty="0" smtClean="0"/>
                        <a:t>Web </a:t>
                      </a:r>
                      <a:r>
                        <a:rPr lang="en-US" sz="1400" dirty="0"/>
                        <a:t>site, dear!”</a:t>
                      </a:r>
                      <a:endParaRPr lang="en-US" sz="1400" dirty="0">
                        <a:solidFill>
                          <a:srgbClr val="365F91"/>
                        </a:solidFill>
                        <a:latin typeface="Calibri"/>
                        <a:ea typeface="Times New Roman"/>
                        <a:cs typeface="Times New Roman"/>
                      </a:endParaRPr>
                    </a:p>
                  </a:txBody>
                  <a:tcPr marL="68580" marR="68580" marT="0" marB="0"/>
                </a:tc>
              </a:tr>
              <a:tr h="765458">
                <a:tc>
                  <a:txBody>
                    <a:bodyPr/>
                    <a:lstStyle/>
                    <a:p>
                      <a:pPr marL="0" marR="0">
                        <a:lnSpc>
                          <a:spcPct val="115000"/>
                        </a:lnSpc>
                        <a:spcBef>
                          <a:spcPts val="1000"/>
                        </a:spcBef>
                        <a:spcAft>
                          <a:spcPts val="0"/>
                        </a:spcAft>
                      </a:pPr>
                      <a:r>
                        <a:rPr lang="en-US" sz="1800" b="1" dirty="0">
                          <a:solidFill>
                            <a:srgbClr val="FF0000"/>
                          </a:solidFill>
                        </a:rPr>
                        <a:t>I</a:t>
                      </a:r>
                      <a:r>
                        <a:rPr lang="en-US" sz="1400" dirty="0"/>
                        <a:t>nformation Disclosure</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Confidentiality</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Exposing information to someone not authorized to see it</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Allowing someone to read the </a:t>
                      </a:r>
                      <a:r>
                        <a:rPr lang="en-US" sz="1400" dirty="0" smtClean="0"/>
                        <a:t>Windows® </a:t>
                      </a:r>
                      <a:r>
                        <a:rPr lang="en-US" sz="1400" dirty="0"/>
                        <a:t>source code; publishing a list of customers to a </a:t>
                      </a:r>
                      <a:r>
                        <a:rPr lang="en-US" sz="1400" dirty="0" smtClean="0"/>
                        <a:t>Web site.</a:t>
                      </a:r>
                      <a:endParaRPr lang="en-US" sz="1400" dirty="0">
                        <a:solidFill>
                          <a:srgbClr val="365F91"/>
                        </a:solidFill>
                        <a:latin typeface="Calibri"/>
                        <a:ea typeface="Times New Roman"/>
                        <a:cs typeface="Times New Roman"/>
                      </a:endParaRPr>
                    </a:p>
                  </a:txBody>
                  <a:tcPr marL="68580" marR="68580" marT="0" marB="0"/>
                </a:tc>
              </a:tr>
              <a:tr h="1071642">
                <a:tc>
                  <a:txBody>
                    <a:bodyPr/>
                    <a:lstStyle/>
                    <a:p>
                      <a:pPr marL="0" marR="0">
                        <a:lnSpc>
                          <a:spcPct val="115000"/>
                        </a:lnSpc>
                        <a:spcBef>
                          <a:spcPts val="1000"/>
                        </a:spcBef>
                        <a:spcAft>
                          <a:spcPts val="0"/>
                        </a:spcAft>
                      </a:pPr>
                      <a:r>
                        <a:rPr lang="en-US" sz="1800" b="1" dirty="0">
                          <a:solidFill>
                            <a:srgbClr val="FF0000"/>
                          </a:solidFill>
                        </a:rPr>
                        <a:t>D</a:t>
                      </a:r>
                      <a:r>
                        <a:rPr lang="en-US" sz="1400" dirty="0"/>
                        <a:t>enial of Service</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Availability</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Deny or degrade service to users</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Crashing Windows or a </a:t>
                      </a:r>
                      <a:r>
                        <a:rPr lang="en-US" sz="1400" dirty="0" smtClean="0"/>
                        <a:t>Web </a:t>
                      </a:r>
                      <a:r>
                        <a:rPr lang="en-US" sz="1400" dirty="0"/>
                        <a:t>site, sending a packet and absorbing seconds of CPU time, or routing packets into a black </a:t>
                      </a:r>
                      <a:r>
                        <a:rPr lang="en-US" sz="1400" dirty="0" smtClean="0"/>
                        <a:t>hole.</a:t>
                      </a:r>
                      <a:endParaRPr lang="en-US" sz="1400" dirty="0">
                        <a:solidFill>
                          <a:srgbClr val="365F91"/>
                        </a:solidFill>
                        <a:latin typeface="Calibri"/>
                        <a:ea typeface="Times New Roman"/>
                        <a:cs typeface="Times New Roman"/>
                      </a:endParaRPr>
                    </a:p>
                  </a:txBody>
                  <a:tcPr marL="68580" marR="68580" marT="0" marB="0"/>
                </a:tc>
              </a:tr>
              <a:tr h="986239">
                <a:tc>
                  <a:txBody>
                    <a:bodyPr/>
                    <a:lstStyle/>
                    <a:p>
                      <a:pPr marL="0" marR="0">
                        <a:lnSpc>
                          <a:spcPct val="115000"/>
                        </a:lnSpc>
                        <a:spcBef>
                          <a:spcPts val="1000"/>
                        </a:spcBef>
                        <a:spcAft>
                          <a:spcPts val="0"/>
                        </a:spcAft>
                      </a:pPr>
                      <a:r>
                        <a:rPr lang="en-US" sz="1800" b="1" dirty="0">
                          <a:solidFill>
                            <a:srgbClr val="FF0000"/>
                          </a:solidFill>
                        </a:rPr>
                        <a:t>E</a:t>
                      </a:r>
                      <a:r>
                        <a:rPr lang="en-US" sz="1400" dirty="0"/>
                        <a:t>levation of Privilege</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Authorization</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Gain capabilities without proper authorization</a:t>
                      </a:r>
                      <a:endParaRPr lang="en-US" sz="1400" dirty="0">
                        <a:solidFill>
                          <a:srgbClr val="365F91"/>
                        </a:solidFill>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400" dirty="0"/>
                        <a:t>Allowing a remote internet user to run commands is the classic example, but going from a limited user to admin is also </a:t>
                      </a:r>
                      <a:r>
                        <a:rPr lang="en-US" sz="1400" dirty="0" err="1"/>
                        <a:t>EoP</a:t>
                      </a:r>
                      <a:r>
                        <a:rPr lang="en-US" sz="1400" dirty="0"/>
                        <a:t>.</a:t>
                      </a:r>
                      <a:endParaRPr lang="en-US" sz="1400" dirty="0">
                        <a:solidFill>
                          <a:srgbClr val="365F91"/>
                        </a:solidFill>
                        <a:latin typeface="Calibri"/>
                        <a:ea typeface="Times New Roman"/>
                        <a:cs typeface="Times New Roman"/>
                      </a:endParaRPr>
                    </a:p>
                  </a:txBody>
                  <a:tcPr marL="68580" marR="68580" marT="0" marB="0"/>
                </a:tc>
              </a:tr>
            </a:tbl>
          </a:graphicData>
        </a:graphic>
      </p:graphicFrame>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600"/>
          </a:xfrm>
        </p:spPr>
        <p:txBody>
          <a:bodyPr>
            <a:normAutofit/>
          </a:bodyPr>
          <a:lstStyle/>
          <a:p>
            <a:r>
              <a:rPr lang="en-US" sz="3600" dirty="0" smtClean="0"/>
              <a:t>Understanding Threats – cont’d</a:t>
            </a:r>
            <a:endParaRPr lang="en-US" sz="3600" dirty="0"/>
          </a:p>
        </p:txBody>
      </p:sp>
      <p:sp>
        <p:nvSpPr>
          <p:cNvPr id="3" name="Content Placeholder 2"/>
          <p:cNvSpPr>
            <a:spLocks noGrp="1"/>
          </p:cNvSpPr>
          <p:nvPr>
            <p:ph idx="1"/>
          </p:nvPr>
        </p:nvSpPr>
        <p:spPr>
          <a:xfrm>
            <a:off x="381000" y="990600"/>
            <a:ext cx="8382000" cy="5135563"/>
          </a:xfrm>
        </p:spPr>
        <p:txBody>
          <a:bodyPr>
            <a:normAutofit/>
          </a:bodyPr>
          <a:lstStyle/>
          <a:p>
            <a:pPr>
              <a:buFont typeface="Arial" pitchFamily="34" charset="0"/>
              <a:buChar char="•"/>
            </a:pPr>
            <a:r>
              <a:rPr lang="en-US" sz="2800" b="0" dirty="0" smtClean="0"/>
              <a:t>Different threats affect each type of element</a:t>
            </a:r>
          </a:p>
          <a:p>
            <a:endParaRPr lang="en-US" sz="24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28</a:t>
            </a:fld>
            <a:endParaRPr lang="en-US" dirty="0"/>
          </a:p>
        </p:txBody>
      </p:sp>
      <p:graphicFrame>
        <p:nvGraphicFramePr>
          <p:cNvPr id="6" name="Table 5"/>
          <p:cNvGraphicFramePr>
            <a:graphicFrameLocks noGrp="1"/>
          </p:cNvGraphicFramePr>
          <p:nvPr/>
        </p:nvGraphicFramePr>
        <p:xfrm>
          <a:off x="990599" y="1752601"/>
          <a:ext cx="6705601" cy="4267201"/>
        </p:xfrm>
        <a:graphic>
          <a:graphicData uri="http://schemas.openxmlformats.org/drawingml/2006/table">
            <a:tbl>
              <a:tblPr firstRow="1" bandRow="1">
                <a:tableStyleId>{0E3FDE45-AF77-4B5C-9715-49D594BDF05E}</a:tableStyleId>
              </a:tblPr>
              <a:tblGrid>
                <a:gridCol w="3048001"/>
                <a:gridCol w="685800"/>
                <a:gridCol w="609600"/>
                <a:gridCol w="685800"/>
                <a:gridCol w="533400"/>
                <a:gridCol w="609600"/>
                <a:gridCol w="533400"/>
              </a:tblGrid>
              <a:tr h="576649">
                <a:tc>
                  <a:txBody>
                    <a:bodyPr/>
                    <a:lstStyle/>
                    <a:p>
                      <a:r>
                        <a:rPr lang="en-US" sz="2400" dirty="0" smtClean="0"/>
                        <a:t>Element</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  </a:t>
                      </a:r>
                      <a:r>
                        <a:rPr lang="en-US" sz="2400" dirty="0" smtClean="0">
                          <a:solidFill>
                            <a:srgbClr val="FF0000"/>
                          </a:solidFill>
                        </a:rPr>
                        <a:t>S</a:t>
                      </a:r>
                      <a:endParaRPr lang="en-US" sz="24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  </a:t>
                      </a:r>
                      <a:r>
                        <a:rPr lang="en-US" sz="2400" dirty="0" smtClean="0">
                          <a:solidFill>
                            <a:srgbClr val="FF0000"/>
                          </a:solidFill>
                        </a:rPr>
                        <a:t>T</a:t>
                      </a:r>
                      <a:endParaRPr lang="en-US" sz="24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   </a:t>
                      </a:r>
                      <a:r>
                        <a:rPr lang="en-US" sz="2400" dirty="0" smtClean="0">
                          <a:solidFill>
                            <a:srgbClr val="FF0000"/>
                          </a:solidFill>
                        </a:rPr>
                        <a:t>R</a:t>
                      </a:r>
                      <a:endParaRPr lang="en-US" sz="24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  </a:t>
                      </a:r>
                      <a:r>
                        <a:rPr lang="en-US" sz="2400" dirty="0" smtClean="0">
                          <a:solidFill>
                            <a:srgbClr val="FF0000"/>
                          </a:solidFill>
                        </a:rPr>
                        <a:t>I</a:t>
                      </a:r>
                      <a:endParaRPr lang="en-US" sz="24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 </a:t>
                      </a:r>
                      <a:r>
                        <a:rPr lang="en-US" sz="2400" dirty="0" smtClean="0">
                          <a:solidFill>
                            <a:srgbClr val="FF0000"/>
                          </a:solidFill>
                        </a:rPr>
                        <a:t>D</a:t>
                      </a:r>
                      <a:endParaRPr lang="en-US" sz="24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 </a:t>
                      </a:r>
                      <a:r>
                        <a:rPr lang="en-US" sz="2400" dirty="0" smtClean="0">
                          <a:solidFill>
                            <a:srgbClr val="FF0000"/>
                          </a:solidFill>
                        </a:rPr>
                        <a:t>E</a:t>
                      </a:r>
                      <a:endParaRPr lang="en-US" sz="24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2638">
                <a:tc>
                  <a:txBody>
                    <a:bodyPr/>
                    <a:lstStyle/>
                    <a:p>
                      <a:r>
                        <a:rPr lang="en-US" dirty="0" smtClean="0"/>
                        <a:t>External entity</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2638">
                <a:tc>
                  <a:txBody>
                    <a:bodyPr/>
                    <a:lstStyle/>
                    <a:p>
                      <a:r>
                        <a:rPr lang="en-US" dirty="0" smtClean="0"/>
                        <a:t>Process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2638">
                <a:tc>
                  <a:txBody>
                    <a:bodyPr/>
                    <a:lstStyle/>
                    <a:p>
                      <a:r>
                        <a:rPr lang="en-US" dirty="0" smtClean="0"/>
                        <a:t>Data store</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2638">
                <a:tc>
                  <a:txBody>
                    <a:bodyPr/>
                    <a:lstStyle/>
                    <a:p>
                      <a:r>
                        <a:rPr lang="en-US" dirty="0" smtClean="0"/>
                        <a:t>Dataflow</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7" name="Group 25"/>
          <p:cNvGrpSpPr>
            <a:grpSpLocks/>
          </p:cNvGrpSpPr>
          <p:nvPr/>
        </p:nvGrpSpPr>
        <p:grpSpPr bwMode="auto">
          <a:xfrm>
            <a:off x="1676400" y="2667000"/>
            <a:ext cx="1295400" cy="793750"/>
            <a:chOff x="213" y="687"/>
            <a:chExt cx="860" cy="641"/>
          </a:xfrm>
        </p:grpSpPr>
        <p:sp>
          <p:nvSpPr>
            <p:cNvPr id="8" name="Rectangle 4"/>
            <p:cNvSpPr>
              <a:spLocks noChangeArrowheads="1"/>
            </p:cNvSpPr>
            <p:nvPr/>
          </p:nvSpPr>
          <p:spPr bwMode="auto">
            <a:xfrm>
              <a:off x="351" y="687"/>
              <a:ext cx="722" cy="405"/>
            </a:xfrm>
            <a:prstGeom prst="rect">
              <a:avLst/>
            </a:prstGeom>
            <a:noFill/>
            <a:ln w="15875" algn="ctr">
              <a:solidFill>
                <a:schemeClr val="tx2"/>
              </a:solidFill>
              <a:miter lim="800000"/>
              <a:headEnd/>
              <a:tailEnd type="none" w="lg" len="lg"/>
            </a:ln>
          </p:spPr>
          <p:txBody>
            <a:bodyPr vert="horz" wrap="none" lIns="91440" tIns="45720" rIns="91440" bIns="45720" numCol="1" anchor="ctr" anchorCtr="0" compatLnSpc="1">
              <a:prstTxWarp prst="textNoShape">
                <a:avLst/>
              </a:prstTxWarp>
            </a:bodyPr>
            <a:lstStyle/>
            <a:p>
              <a:endParaRPr lang="en-US">
                <a:latin typeface="Verdana" pitchFamily="34" charset="0"/>
              </a:endParaRPr>
            </a:p>
          </p:txBody>
        </p:sp>
        <p:sp>
          <p:nvSpPr>
            <p:cNvPr id="9" name="Text Box 13"/>
            <p:cNvSpPr txBox="1">
              <a:spLocks noChangeArrowheads="1"/>
            </p:cNvSpPr>
            <p:nvPr/>
          </p:nvSpPr>
          <p:spPr bwMode="auto">
            <a:xfrm>
              <a:off x="213" y="1095"/>
              <a:ext cx="116" cy="233"/>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endParaRPr lang="en-US" dirty="0">
                <a:latin typeface="Verdana" pitchFamily="34" charset="0"/>
              </a:endParaRPr>
            </a:p>
          </p:txBody>
        </p:sp>
      </p:grpSp>
      <p:sp>
        <p:nvSpPr>
          <p:cNvPr id="10" name="Oval 5"/>
          <p:cNvSpPr>
            <a:spLocks noChangeArrowheads="1"/>
          </p:cNvSpPr>
          <p:nvPr/>
        </p:nvSpPr>
        <p:spPr bwMode="auto">
          <a:xfrm>
            <a:off x="2057400" y="3581400"/>
            <a:ext cx="533400" cy="533400"/>
          </a:xfrm>
          <a:prstGeom prst="ellipse">
            <a:avLst/>
          </a:prstGeom>
          <a:noFill/>
          <a:ln w="15875" algn="ctr">
            <a:solidFill>
              <a:schemeClr val="tx2"/>
            </a:solidFill>
            <a:round/>
            <a:headEnd/>
            <a:tailEnd type="none" w="lg" len="lg"/>
          </a:ln>
        </p:spPr>
        <p:txBody>
          <a:bodyPr vert="horz" wrap="none" lIns="91440" tIns="45720" rIns="91440" bIns="45720" numCol="1" anchor="ctr" anchorCtr="0" compatLnSpc="1">
            <a:prstTxWarp prst="textNoShape">
              <a:avLst/>
            </a:prstTxWarp>
          </a:bodyPr>
          <a:lstStyle/>
          <a:p>
            <a:endParaRPr lang="en-US">
              <a:latin typeface="Verdana" pitchFamily="34" charset="0"/>
            </a:endParaRPr>
          </a:p>
        </p:txBody>
      </p:sp>
      <p:grpSp>
        <p:nvGrpSpPr>
          <p:cNvPr id="11" name="Group 22"/>
          <p:cNvGrpSpPr>
            <a:grpSpLocks/>
          </p:cNvGrpSpPr>
          <p:nvPr/>
        </p:nvGrpSpPr>
        <p:grpSpPr bwMode="auto">
          <a:xfrm>
            <a:off x="1981199" y="5562600"/>
            <a:ext cx="1143001" cy="457200"/>
            <a:chOff x="349" y="3528"/>
            <a:chExt cx="987" cy="586"/>
          </a:xfrm>
        </p:grpSpPr>
        <p:cxnSp>
          <p:nvCxnSpPr>
            <p:cNvPr id="12" name="AutoShape 9"/>
            <p:cNvCxnSpPr>
              <a:cxnSpLocks noChangeShapeType="1"/>
            </p:cNvCxnSpPr>
            <p:nvPr/>
          </p:nvCxnSpPr>
          <p:spPr bwMode="auto">
            <a:xfrm flipV="1">
              <a:off x="349" y="3528"/>
              <a:ext cx="987" cy="487"/>
            </a:xfrm>
            <a:prstGeom prst="curvedConnector3">
              <a:avLst>
                <a:gd name="adj1" fmla="val -8106"/>
              </a:avLst>
            </a:prstGeom>
            <a:noFill/>
            <a:ln w="15875">
              <a:solidFill>
                <a:schemeClr val="tx2"/>
              </a:solidFill>
              <a:round/>
              <a:headEnd/>
              <a:tailEnd type="triangle" w="lg" len="lg"/>
            </a:ln>
          </p:spPr>
        </p:cxnSp>
        <p:sp>
          <p:nvSpPr>
            <p:cNvPr id="13" name="Text Box 17"/>
            <p:cNvSpPr txBox="1">
              <a:spLocks noChangeArrowheads="1"/>
            </p:cNvSpPr>
            <p:nvPr/>
          </p:nvSpPr>
          <p:spPr bwMode="auto">
            <a:xfrm>
              <a:off x="604" y="3812"/>
              <a:ext cx="131" cy="302"/>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endParaRPr lang="en-US" dirty="0">
                <a:latin typeface="Verdana" pitchFamily="34" charset="0"/>
              </a:endParaRPr>
            </a:p>
          </p:txBody>
        </p:sp>
      </p:grpSp>
      <p:grpSp>
        <p:nvGrpSpPr>
          <p:cNvPr id="14" name="Group 23"/>
          <p:cNvGrpSpPr>
            <a:grpSpLocks/>
          </p:cNvGrpSpPr>
          <p:nvPr/>
        </p:nvGrpSpPr>
        <p:grpSpPr bwMode="auto">
          <a:xfrm>
            <a:off x="1905000" y="4495800"/>
            <a:ext cx="1108544" cy="718999"/>
            <a:chOff x="429" y="2789"/>
            <a:chExt cx="705" cy="749"/>
          </a:xfrm>
        </p:grpSpPr>
        <p:grpSp>
          <p:nvGrpSpPr>
            <p:cNvPr id="15" name="Group 6"/>
            <p:cNvGrpSpPr>
              <a:grpSpLocks/>
            </p:cNvGrpSpPr>
            <p:nvPr/>
          </p:nvGrpSpPr>
          <p:grpSpPr bwMode="auto">
            <a:xfrm>
              <a:off x="430" y="2789"/>
              <a:ext cx="704" cy="293"/>
              <a:chOff x="411" y="3170"/>
              <a:chExt cx="704" cy="293"/>
            </a:xfrm>
          </p:grpSpPr>
          <p:sp>
            <p:nvSpPr>
              <p:cNvPr id="17" name="Line 7"/>
              <p:cNvSpPr>
                <a:spLocks noChangeShapeType="1"/>
              </p:cNvSpPr>
              <p:nvPr/>
            </p:nvSpPr>
            <p:spPr bwMode="auto">
              <a:xfrm>
                <a:off x="411" y="3170"/>
                <a:ext cx="703" cy="0"/>
              </a:xfrm>
              <a:prstGeom prst="line">
                <a:avLst/>
              </a:prstGeom>
              <a:noFill/>
              <a:ln w="15875">
                <a:solidFill>
                  <a:schemeClr val="tx2"/>
                </a:solidFill>
                <a:round/>
                <a:headEnd/>
                <a:tailEnd type="none" w="lg" len="lg"/>
              </a:ln>
            </p:spPr>
            <p:txBody>
              <a:bodyPr vert="horz" wrap="square" lIns="91440" tIns="45720" rIns="91440" bIns="45720" numCol="1" anchor="t" anchorCtr="0" compatLnSpc="1">
                <a:prstTxWarp prst="textNoShape">
                  <a:avLst/>
                </a:prstTxWarp>
              </a:bodyPr>
              <a:lstStyle/>
              <a:p>
                <a:endParaRPr lang="en-US"/>
              </a:p>
            </p:txBody>
          </p:sp>
          <p:sp>
            <p:nvSpPr>
              <p:cNvPr id="18" name="Line 8"/>
              <p:cNvSpPr>
                <a:spLocks noChangeShapeType="1"/>
              </p:cNvSpPr>
              <p:nvPr/>
            </p:nvSpPr>
            <p:spPr bwMode="auto">
              <a:xfrm>
                <a:off x="412" y="3463"/>
                <a:ext cx="703" cy="0"/>
              </a:xfrm>
              <a:prstGeom prst="line">
                <a:avLst/>
              </a:prstGeom>
              <a:noFill/>
              <a:ln w="15875">
                <a:solidFill>
                  <a:schemeClr val="tx2"/>
                </a:solidFill>
                <a:round/>
                <a:headEnd/>
                <a:tailEnd type="none" w="lg" len="lg"/>
              </a:ln>
            </p:spPr>
            <p:txBody>
              <a:bodyPr vert="horz" wrap="square" lIns="91440" tIns="45720" rIns="91440" bIns="45720" numCol="1" anchor="t" anchorCtr="0" compatLnSpc="1">
                <a:prstTxWarp prst="textNoShape">
                  <a:avLst/>
                </a:prstTxWarp>
              </a:bodyPr>
              <a:lstStyle/>
              <a:p>
                <a:endParaRPr lang="en-US"/>
              </a:p>
            </p:txBody>
          </p:sp>
        </p:grpSp>
        <p:sp>
          <p:nvSpPr>
            <p:cNvPr id="16" name="Text Box 16"/>
            <p:cNvSpPr txBox="1">
              <a:spLocks noChangeArrowheads="1"/>
            </p:cNvSpPr>
            <p:nvPr/>
          </p:nvSpPr>
          <p:spPr bwMode="auto">
            <a:xfrm>
              <a:off x="429" y="3153"/>
              <a:ext cx="117" cy="385"/>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endParaRPr lang="en-US" dirty="0">
                <a:latin typeface="Verdana" pitchFamily="34" charset="0"/>
              </a:endParaRPr>
            </a:p>
          </p:txBody>
        </p:sp>
      </p:grpSp>
      <p:sp>
        <p:nvSpPr>
          <p:cNvPr id="4198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1985" name="Group 1"/>
          <p:cNvGrpSpPr>
            <a:grpSpLocks noChangeAspect="1"/>
          </p:cNvGrpSpPr>
          <p:nvPr/>
        </p:nvGrpSpPr>
        <p:grpSpPr bwMode="auto">
          <a:xfrm rot="633205">
            <a:off x="4191000" y="2552700"/>
            <a:ext cx="342900" cy="419100"/>
            <a:chOff x="6360" y="3885"/>
            <a:chExt cx="540" cy="660"/>
          </a:xfrm>
        </p:grpSpPr>
        <p:sp>
          <p:nvSpPr>
            <p:cNvPr id="41988" name="AutoShape 4"/>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solidFill>
                  <a:srgbClr val="FF0000"/>
                </a:solidFill>
              </a:endParaRPr>
            </a:p>
          </p:txBody>
        </p:sp>
        <p:sp>
          <p:nvSpPr>
            <p:cNvPr id="41987" name="AutoShape 3"/>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srgbClr val="FF0000"/>
                </a:solidFill>
              </a:endParaRPr>
            </a:p>
          </p:txBody>
        </p:sp>
        <p:sp>
          <p:nvSpPr>
            <p:cNvPr id="41986" name="AutoShape 2"/>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solidFill>
                  <a:srgbClr val="FF0000"/>
                </a:solidFill>
              </a:endParaRPr>
            </a:p>
          </p:txBody>
        </p:sp>
      </p:grpSp>
      <p:sp>
        <p:nvSpPr>
          <p:cNvPr id="419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1990" name="Group 6"/>
          <p:cNvGrpSpPr>
            <a:grpSpLocks noChangeAspect="1"/>
          </p:cNvGrpSpPr>
          <p:nvPr/>
        </p:nvGrpSpPr>
        <p:grpSpPr bwMode="auto">
          <a:xfrm rot="826462">
            <a:off x="5524500" y="2552700"/>
            <a:ext cx="342900" cy="419100"/>
            <a:chOff x="6360" y="3885"/>
            <a:chExt cx="540" cy="660"/>
          </a:xfrm>
        </p:grpSpPr>
        <p:sp>
          <p:nvSpPr>
            <p:cNvPr id="41993" name="AutoShape 9"/>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992" name="AutoShape 8"/>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991" name="AutoShape 7"/>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99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1995" name="Group 11"/>
          <p:cNvGrpSpPr>
            <a:grpSpLocks noChangeAspect="1"/>
          </p:cNvGrpSpPr>
          <p:nvPr/>
        </p:nvGrpSpPr>
        <p:grpSpPr bwMode="auto">
          <a:xfrm rot="783439">
            <a:off x="7277100" y="3467100"/>
            <a:ext cx="342900" cy="419100"/>
            <a:chOff x="6360" y="3885"/>
            <a:chExt cx="540" cy="660"/>
          </a:xfrm>
        </p:grpSpPr>
        <p:sp>
          <p:nvSpPr>
            <p:cNvPr id="41998" name="AutoShape 14"/>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997" name="AutoShape 13"/>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996" name="AutoShape 12"/>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04"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00" name="Group 16"/>
          <p:cNvGrpSpPr>
            <a:grpSpLocks noChangeAspect="1"/>
          </p:cNvGrpSpPr>
          <p:nvPr/>
        </p:nvGrpSpPr>
        <p:grpSpPr bwMode="auto">
          <a:xfrm rot="654606">
            <a:off x="6707137" y="3467100"/>
            <a:ext cx="342900" cy="419100"/>
            <a:chOff x="6360" y="3885"/>
            <a:chExt cx="540" cy="660"/>
          </a:xfrm>
        </p:grpSpPr>
        <p:sp>
          <p:nvSpPr>
            <p:cNvPr id="42003" name="AutoShape 19"/>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02" name="AutoShape 18"/>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01" name="AutoShape 17"/>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09"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05" name="Group 21"/>
          <p:cNvGrpSpPr>
            <a:grpSpLocks noChangeAspect="1"/>
          </p:cNvGrpSpPr>
          <p:nvPr/>
        </p:nvGrpSpPr>
        <p:grpSpPr bwMode="auto">
          <a:xfrm rot="641422">
            <a:off x="6096000" y="3467100"/>
            <a:ext cx="342900" cy="419100"/>
            <a:chOff x="6360" y="3885"/>
            <a:chExt cx="540" cy="660"/>
          </a:xfrm>
        </p:grpSpPr>
        <p:sp>
          <p:nvSpPr>
            <p:cNvPr id="42008" name="AutoShape 24"/>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07" name="AutoShape 23"/>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06" name="AutoShape 22"/>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14"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10" name="Group 26"/>
          <p:cNvGrpSpPr>
            <a:grpSpLocks noChangeAspect="1"/>
          </p:cNvGrpSpPr>
          <p:nvPr/>
        </p:nvGrpSpPr>
        <p:grpSpPr bwMode="auto">
          <a:xfrm rot="583456">
            <a:off x="5491568" y="3467100"/>
            <a:ext cx="342900" cy="419100"/>
            <a:chOff x="6360" y="3885"/>
            <a:chExt cx="540" cy="660"/>
          </a:xfrm>
        </p:grpSpPr>
        <p:sp>
          <p:nvSpPr>
            <p:cNvPr id="42013" name="AutoShape 29"/>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12" name="AutoShape 28"/>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11" name="AutoShape 27"/>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19" name="Rectangle 3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15" name="Group 31"/>
          <p:cNvGrpSpPr>
            <a:grpSpLocks noChangeAspect="1"/>
          </p:cNvGrpSpPr>
          <p:nvPr/>
        </p:nvGrpSpPr>
        <p:grpSpPr bwMode="auto">
          <a:xfrm rot="622819">
            <a:off x="4838700" y="3467100"/>
            <a:ext cx="342900" cy="419100"/>
            <a:chOff x="6360" y="3885"/>
            <a:chExt cx="540" cy="660"/>
          </a:xfrm>
        </p:grpSpPr>
        <p:sp>
          <p:nvSpPr>
            <p:cNvPr id="42018" name="AutoShape 34"/>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17" name="AutoShape 33"/>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16" name="AutoShape 32"/>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24" name="Rectangle 4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20" name="Group 36"/>
          <p:cNvGrpSpPr>
            <a:grpSpLocks noChangeAspect="1"/>
          </p:cNvGrpSpPr>
          <p:nvPr/>
        </p:nvGrpSpPr>
        <p:grpSpPr bwMode="auto">
          <a:xfrm rot="753155">
            <a:off x="4191000" y="3467100"/>
            <a:ext cx="342900" cy="419100"/>
            <a:chOff x="6360" y="3885"/>
            <a:chExt cx="540" cy="660"/>
          </a:xfrm>
        </p:grpSpPr>
        <p:sp>
          <p:nvSpPr>
            <p:cNvPr id="42023" name="AutoShape 39"/>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22" name="AutoShape 38"/>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21" name="AutoShape 37"/>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29" name="Rectangle 4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25" name="Group 41"/>
          <p:cNvGrpSpPr>
            <a:grpSpLocks noChangeAspect="1"/>
          </p:cNvGrpSpPr>
          <p:nvPr/>
        </p:nvGrpSpPr>
        <p:grpSpPr bwMode="auto">
          <a:xfrm rot="554558">
            <a:off x="4838700" y="4381500"/>
            <a:ext cx="342900" cy="419100"/>
            <a:chOff x="6360" y="3885"/>
            <a:chExt cx="540" cy="660"/>
          </a:xfrm>
        </p:grpSpPr>
        <p:sp>
          <p:nvSpPr>
            <p:cNvPr id="42028" name="AutoShape 44"/>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27" name="AutoShape 43"/>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26" name="AutoShape 42"/>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34" name="Rectangle 5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30" name="Group 46"/>
          <p:cNvGrpSpPr>
            <a:grpSpLocks noChangeAspect="1"/>
          </p:cNvGrpSpPr>
          <p:nvPr/>
        </p:nvGrpSpPr>
        <p:grpSpPr bwMode="auto">
          <a:xfrm rot="540250">
            <a:off x="5493816" y="4381500"/>
            <a:ext cx="342900" cy="419100"/>
            <a:chOff x="6360" y="3885"/>
            <a:chExt cx="540" cy="660"/>
          </a:xfrm>
        </p:grpSpPr>
        <p:sp>
          <p:nvSpPr>
            <p:cNvPr id="42033" name="AutoShape 49"/>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32" name="AutoShape 48"/>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31" name="AutoShape 47"/>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39" name="Rectangle 5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35" name="Group 51"/>
          <p:cNvGrpSpPr>
            <a:grpSpLocks noChangeAspect="1"/>
          </p:cNvGrpSpPr>
          <p:nvPr/>
        </p:nvGrpSpPr>
        <p:grpSpPr bwMode="auto">
          <a:xfrm rot="456268">
            <a:off x="6107877" y="4364246"/>
            <a:ext cx="342900" cy="419100"/>
            <a:chOff x="6360" y="3885"/>
            <a:chExt cx="540" cy="660"/>
          </a:xfrm>
        </p:grpSpPr>
        <p:sp>
          <p:nvSpPr>
            <p:cNvPr id="42038" name="AutoShape 54"/>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37" name="AutoShape 53"/>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36" name="AutoShape 52"/>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44" name="Rectangle 6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40" name="Group 56"/>
          <p:cNvGrpSpPr>
            <a:grpSpLocks noChangeAspect="1"/>
          </p:cNvGrpSpPr>
          <p:nvPr/>
        </p:nvGrpSpPr>
        <p:grpSpPr bwMode="auto">
          <a:xfrm rot="638041">
            <a:off x="6707975" y="4371440"/>
            <a:ext cx="342900" cy="419100"/>
            <a:chOff x="6360" y="3885"/>
            <a:chExt cx="540" cy="660"/>
          </a:xfrm>
        </p:grpSpPr>
        <p:sp>
          <p:nvSpPr>
            <p:cNvPr id="42043" name="AutoShape 59"/>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42" name="AutoShape 58"/>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41" name="AutoShape 57"/>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49" name="Rectangle 6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45" name="Group 61"/>
          <p:cNvGrpSpPr>
            <a:grpSpLocks noChangeAspect="1"/>
          </p:cNvGrpSpPr>
          <p:nvPr/>
        </p:nvGrpSpPr>
        <p:grpSpPr bwMode="auto">
          <a:xfrm rot="680274">
            <a:off x="4877049" y="5334000"/>
            <a:ext cx="342900" cy="419100"/>
            <a:chOff x="6360" y="3885"/>
            <a:chExt cx="540" cy="660"/>
          </a:xfrm>
        </p:grpSpPr>
        <p:sp>
          <p:nvSpPr>
            <p:cNvPr id="42048" name="AutoShape 64"/>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47" name="AutoShape 63"/>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46" name="AutoShape 62"/>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54"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50" name="Group 66"/>
          <p:cNvGrpSpPr>
            <a:grpSpLocks noChangeAspect="1"/>
          </p:cNvGrpSpPr>
          <p:nvPr/>
        </p:nvGrpSpPr>
        <p:grpSpPr bwMode="auto">
          <a:xfrm rot="438627">
            <a:off x="6108829" y="5334000"/>
            <a:ext cx="342900" cy="419100"/>
            <a:chOff x="6360" y="3885"/>
            <a:chExt cx="540" cy="660"/>
          </a:xfrm>
        </p:grpSpPr>
        <p:sp>
          <p:nvSpPr>
            <p:cNvPr id="42053" name="AutoShape 69"/>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52" name="AutoShape 68"/>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51" name="AutoShape 67"/>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059" name="Rectangle 7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2055" name="Group 71"/>
          <p:cNvGrpSpPr>
            <a:grpSpLocks noChangeAspect="1"/>
          </p:cNvGrpSpPr>
          <p:nvPr/>
        </p:nvGrpSpPr>
        <p:grpSpPr bwMode="auto">
          <a:xfrm rot="565907">
            <a:off x="6705600" y="5334000"/>
            <a:ext cx="342900" cy="419100"/>
            <a:chOff x="6360" y="3885"/>
            <a:chExt cx="540" cy="660"/>
          </a:xfrm>
        </p:grpSpPr>
        <p:sp>
          <p:nvSpPr>
            <p:cNvPr id="42058" name="AutoShape 74"/>
            <p:cNvSpPr>
              <a:spLocks noChangeAspect="1" noChangeArrowheads="1" noTextEdit="1"/>
            </p:cNvSpPr>
            <p:nvPr/>
          </p:nvSpPr>
          <p:spPr bwMode="auto">
            <a:xfrm>
              <a:off x="6360" y="3885"/>
              <a:ext cx="540" cy="66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2057" name="AutoShape 73"/>
            <p:cNvSpPr>
              <a:spLocks noChangeShapeType="1"/>
            </p:cNvSpPr>
            <p:nvPr/>
          </p:nvSpPr>
          <p:spPr bwMode="auto">
            <a:xfrm flipV="1">
              <a:off x="6630" y="4080"/>
              <a:ext cx="180" cy="360"/>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56" name="AutoShape 72"/>
            <p:cNvSpPr>
              <a:spLocks noChangeShapeType="1"/>
            </p:cNvSpPr>
            <p:nvPr/>
          </p:nvSpPr>
          <p:spPr bwMode="auto">
            <a:xfrm>
              <a:off x="6480" y="4365"/>
              <a:ext cx="165" cy="75"/>
            </a:xfrm>
            <a:prstGeom prst="straightConnector1">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600"/>
          </a:xfrm>
        </p:spPr>
        <p:txBody>
          <a:bodyPr>
            <a:normAutofit/>
          </a:bodyPr>
          <a:lstStyle/>
          <a:p>
            <a:r>
              <a:rPr lang="en-US" sz="3600" dirty="0" smtClean="0"/>
              <a:t>Step 4 of the Process: Mitigate</a:t>
            </a:r>
            <a:endParaRPr lang="en-US" sz="36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29</a:t>
            </a:fld>
            <a:endParaRPr lang="en-US" dirty="0"/>
          </a:p>
        </p:txBody>
      </p:sp>
      <p:pic>
        <p:nvPicPr>
          <p:cNvPr id="6" name="Picture 2"/>
          <p:cNvPicPr>
            <a:picLocks noGrp="1" noChangeAspect="1" noChangeArrowheads="1"/>
          </p:cNvPicPr>
          <p:nvPr>
            <p:ph idx="1"/>
          </p:nvPr>
        </p:nvPicPr>
        <p:blipFill>
          <a:blip r:embed="rId3" cstate="print"/>
          <a:srcRect/>
          <a:stretch>
            <a:fillRect/>
          </a:stretch>
        </p:blipFill>
        <p:spPr bwMode="auto">
          <a:xfrm>
            <a:off x="1764657" y="1066800"/>
            <a:ext cx="4788543" cy="45453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Agenda</a:t>
            </a:r>
            <a:endParaRPr lang="en-US" sz="3600" dirty="0"/>
          </a:p>
        </p:txBody>
      </p:sp>
      <p:sp>
        <p:nvSpPr>
          <p:cNvPr id="3" name="Content Placeholder 2"/>
          <p:cNvSpPr>
            <a:spLocks noGrp="1"/>
          </p:cNvSpPr>
          <p:nvPr>
            <p:ph idx="1"/>
          </p:nvPr>
        </p:nvSpPr>
        <p:spPr>
          <a:xfrm>
            <a:off x="228600" y="1341437"/>
            <a:ext cx="8534400" cy="4525963"/>
          </a:xfrm>
        </p:spPr>
        <p:txBody>
          <a:bodyPr>
            <a:normAutofit/>
          </a:bodyPr>
          <a:lstStyle/>
          <a:p>
            <a:pPr>
              <a:buFont typeface="Arial" pitchFamily="34" charset="0"/>
              <a:buChar char="•"/>
            </a:pPr>
            <a:r>
              <a:rPr lang="en-US" sz="2800" b="0" dirty="0" smtClean="0"/>
              <a:t>Introduction and Basic Goals</a:t>
            </a:r>
            <a:r>
              <a:rPr lang="en-US" b="0" dirty="0" smtClean="0"/>
              <a:t> </a:t>
            </a:r>
          </a:p>
          <a:p>
            <a:pPr>
              <a:buFont typeface="Arial" pitchFamily="34" charset="0"/>
              <a:buChar char="•"/>
            </a:pPr>
            <a:r>
              <a:rPr lang="en-US" sz="2800" b="0" dirty="0" smtClean="0"/>
              <a:t>The IT Infrastructure Threat Modeling</a:t>
            </a:r>
            <a:br>
              <a:rPr lang="en-US" sz="2800" b="0" dirty="0" smtClean="0"/>
            </a:br>
            <a:r>
              <a:rPr lang="en-US" sz="2800" b="0" dirty="0" smtClean="0"/>
              <a:t>(ITI TM) Process</a:t>
            </a:r>
          </a:p>
          <a:p>
            <a:pPr lvl="3">
              <a:buFont typeface="Arial" pitchFamily="34" charset="0"/>
              <a:buChar char="•"/>
            </a:pPr>
            <a:r>
              <a:rPr lang="en-US" sz="2200" dirty="0" smtClean="0"/>
              <a:t>Vision</a:t>
            </a:r>
          </a:p>
          <a:p>
            <a:pPr lvl="3">
              <a:buFont typeface="Arial" pitchFamily="34" charset="0"/>
              <a:buChar char="•"/>
            </a:pPr>
            <a:r>
              <a:rPr lang="en-US" sz="2200" dirty="0" smtClean="0"/>
              <a:t>Model</a:t>
            </a:r>
          </a:p>
          <a:p>
            <a:pPr lvl="3">
              <a:buFont typeface="Arial" pitchFamily="34" charset="0"/>
              <a:buChar char="•"/>
            </a:pPr>
            <a:r>
              <a:rPr lang="en-US" sz="2200" dirty="0" smtClean="0"/>
              <a:t>Identify Threats</a:t>
            </a:r>
          </a:p>
          <a:p>
            <a:pPr lvl="3">
              <a:buFont typeface="Arial" pitchFamily="34" charset="0"/>
              <a:buChar char="•"/>
            </a:pPr>
            <a:r>
              <a:rPr lang="en-US" sz="2200" dirty="0" smtClean="0"/>
              <a:t>Mitigate</a:t>
            </a:r>
          </a:p>
          <a:p>
            <a:pPr lvl="3">
              <a:buFont typeface="Arial" pitchFamily="34" charset="0"/>
              <a:buChar char="•"/>
            </a:pPr>
            <a:r>
              <a:rPr lang="en-US" sz="2200" dirty="0" smtClean="0"/>
              <a:t>Validate</a:t>
            </a:r>
          </a:p>
          <a:p>
            <a:pPr>
              <a:buFont typeface="Arial" pitchFamily="34" charset="0"/>
              <a:buChar char="•"/>
            </a:pPr>
            <a:r>
              <a:rPr lang="en-US" sz="2800" b="0" dirty="0" smtClean="0"/>
              <a:t>Learning Resources</a:t>
            </a:r>
            <a:endParaRPr lang="en-US" sz="2800" b="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763000" cy="762000"/>
          </a:xfrm>
        </p:spPr>
        <p:txBody>
          <a:bodyPr>
            <a:noAutofit/>
          </a:bodyPr>
          <a:lstStyle/>
          <a:p>
            <a:r>
              <a:rPr lang="en-US" sz="3200" dirty="0" smtClean="0"/>
              <a:t>Mitigation: The Point of Threat Modeling</a:t>
            </a:r>
            <a:endParaRPr lang="en-US" sz="3200" dirty="0"/>
          </a:p>
        </p:txBody>
      </p:sp>
      <p:sp>
        <p:nvSpPr>
          <p:cNvPr id="3" name="Content Placeholder 2"/>
          <p:cNvSpPr>
            <a:spLocks noGrp="1"/>
          </p:cNvSpPr>
          <p:nvPr>
            <p:ph idx="1"/>
          </p:nvPr>
        </p:nvSpPr>
        <p:spPr>
          <a:xfrm>
            <a:off x="381000" y="1493837"/>
            <a:ext cx="8382000" cy="4373563"/>
          </a:xfrm>
        </p:spPr>
        <p:txBody>
          <a:bodyPr>
            <a:normAutofit/>
          </a:bodyPr>
          <a:lstStyle/>
          <a:p>
            <a:pPr>
              <a:buFont typeface="Arial" pitchFamily="34" charset="0"/>
              <a:buChar char="•"/>
            </a:pPr>
            <a:r>
              <a:rPr lang="en-US" sz="2800" b="0" dirty="0" smtClean="0"/>
              <a:t>Mitigation is the act of addressing or alleviating a threat</a:t>
            </a:r>
          </a:p>
          <a:p>
            <a:pPr>
              <a:buFont typeface="Arial" pitchFamily="34" charset="0"/>
              <a:buChar char="•"/>
            </a:pPr>
            <a:r>
              <a:rPr lang="en-US" sz="2800" b="0" dirty="0" smtClean="0"/>
              <a:t>Protect resources</a:t>
            </a:r>
          </a:p>
          <a:p>
            <a:pPr>
              <a:buFont typeface="Arial" pitchFamily="34" charset="0"/>
              <a:buChar char="•"/>
            </a:pPr>
            <a:r>
              <a:rPr lang="en-US" sz="2800" b="0" dirty="0" smtClean="0"/>
              <a:t>Implement secure systems</a:t>
            </a:r>
          </a:p>
          <a:p>
            <a:pPr>
              <a:buFont typeface="Arial" pitchFamily="34" charset="0"/>
              <a:buChar char="•"/>
            </a:pPr>
            <a:r>
              <a:rPr lang="en-US" sz="2800" b="0" dirty="0" smtClean="0"/>
              <a:t>Why bother threat modeling if you don’t mitigate?</a:t>
            </a:r>
          </a:p>
          <a:p>
            <a:pPr>
              <a:buFont typeface="Arial" pitchFamily="34" charset="0"/>
              <a:buChar char="•"/>
            </a:pPr>
            <a:r>
              <a:rPr lang="en-US" sz="2800" b="0" dirty="0" smtClean="0"/>
              <a:t>Find problems and mitigate them</a:t>
            </a:r>
          </a:p>
          <a:p>
            <a:endParaRPr lang="en-US"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382000" cy="762000"/>
          </a:xfrm>
        </p:spPr>
        <p:txBody>
          <a:bodyPr>
            <a:normAutofit/>
          </a:bodyPr>
          <a:lstStyle/>
          <a:p>
            <a:r>
              <a:rPr lang="en-US" sz="3600" dirty="0" smtClean="0"/>
              <a:t>How to Mitigate Threats</a:t>
            </a:r>
            <a:endParaRPr lang="en-US" sz="3600" dirty="0"/>
          </a:p>
        </p:txBody>
      </p:sp>
      <p:sp>
        <p:nvSpPr>
          <p:cNvPr id="3" name="Content Placeholder 2"/>
          <p:cNvSpPr>
            <a:spLocks noGrp="1"/>
          </p:cNvSpPr>
          <p:nvPr>
            <p:ph idx="1"/>
          </p:nvPr>
        </p:nvSpPr>
        <p:spPr>
          <a:xfrm>
            <a:off x="304800" y="1600200"/>
            <a:ext cx="8458200" cy="4114800"/>
          </a:xfrm>
        </p:spPr>
        <p:txBody>
          <a:bodyPr/>
          <a:lstStyle/>
          <a:p>
            <a:pPr>
              <a:buFont typeface="Arial" pitchFamily="34" charset="0"/>
              <a:buChar char="•"/>
            </a:pPr>
            <a:r>
              <a:rPr lang="en-US" sz="2800" b="0" dirty="0" smtClean="0"/>
              <a:t>There are four ways to mitigate threats:</a:t>
            </a:r>
          </a:p>
          <a:p>
            <a:pPr lvl="3">
              <a:buFont typeface="Arial" pitchFamily="34" charset="0"/>
              <a:buChar char="•"/>
            </a:pPr>
            <a:r>
              <a:rPr lang="en-US" sz="2200" dirty="0" smtClean="0"/>
              <a:t>Redesign to eliminate</a:t>
            </a:r>
          </a:p>
          <a:p>
            <a:pPr lvl="3">
              <a:buFont typeface="Arial" pitchFamily="34" charset="0"/>
              <a:buChar char="•"/>
            </a:pPr>
            <a:r>
              <a:rPr lang="en-US" sz="2200" dirty="0" smtClean="0"/>
              <a:t>Apply standard mitigations</a:t>
            </a:r>
          </a:p>
          <a:p>
            <a:pPr lvl="3">
              <a:buFont typeface="Arial" pitchFamily="34" charset="0"/>
              <a:buChar char="•"/>
            </a:pPr>
            <a:r>
              <a:rPr lang="en-US" sz="2200" dirty="0" smtClean="0"/>
              <a:t>Invent new mitigations (riskier)</a:t>
            </a:r>
          </a:p>
          <a:p>
            <a:pPr lvl="3">
              <a:buFont typeface="Arial" pitchFamily="34" charset="0"/>
              <a:buChar char="•"/>
            </a:pPr>
            <a:r>
              <a:rPr lang="en-US" sz="2200" dirty="0" smtClean="0"/>
              <a:t>Accept vulnerability in architecture or implementation</a:t>
            </a:r>
          </a:p>
          <a:p>
            <a:pPr>
              <a:buFont typeface="Arial" pitchFamily="34" charset="0"/>
              <a:buChar char="•"/>
            </a:pPr>
            <a:r>
              <a:rPr lang="en-US" sz="2800" b="0" dirty="0" smtClean="0"/>
              <a:t>Ensure that you mitigate each threat</a:t>
            </a:r>
            <a:endParaRPr lang="en-US" sz="2800" b="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Example Mitigations*</a:t>
            </a:r>
            <a:endParaRPr lang="en-US" sz="3600" dirty="0"/>
          </a:p>
        </p:txBody>
      </p:sp>
      <p:graphicFrame>
        <p:nvGraphicFramePr>
          <p:cNvPr id="6" name="Content Placeholder 5"/>
          <p:cNvGraphicFramePr>
            <a:graphicFrameLocks noGrp="1"/>
          </p:cNvGraphicFramePr>
          <p:nvPr>
            <p:ph idx="1"/>
          </p:nvPr>
        </p:nvGraphicFramePr>
        <p:xfrm>
          <a:off x="381000" y="1219200"/>
          <a:ext cx="8382000" cy="4486656"/>
        </p:xfrm>
        <a:graphic>
          <a:graphicData uri="http://schemas.openxmlformats.org/drawingml/2006/table">
            <a:tbl>
              <a:tblPr firstRow="1" bandRow="1">
                <a:tableStyleId>{0E3FDE45-AF77-4B5C-9715-49D594BDF05E}</a:tableStyleId>
              </a:tblPr>
              <a:tblGrid>
                <a:gridCol w="1676400"/>
                <a:gridCol w="2057400"/>
                <a:gridCol w="4648200"/>
              </a:tblGrid>
              <a:tr h="370840">
                <a:tc>
                  <a:txBody>
                    <a:bodyPr/>
                    <a:lstStyle/>
                    <a:p>
                      <a:pPr marL="0" marR="0">
                        <a:lnSpc>
                          <a:spcPct val="115000"/>
                        </a:lnSpc>
                        <a:spcBef>
                          <a:spcPts val="0"/>
                        </a:spcBef>
                        <a:spcAft>
                          <a:spcPts val="0"/>
                        </a:spcAft>
                      </a:pPr>
                      <a:r>
                        <a:rPr lang="en-US" sz="1800" dirty="0">
                          <a:solidFill>
                            <a:srgbClr val="FF0000"/>
                          </a:solidFill>
                        </a:rPr>
                        <a:t>S</a:t>
                      </a:r>
                      <a:r>
                        <a:rPr lang="en-US" sz="1800" b="0" dirty="0"/>
                        <a:t>poofing</a:t>
                      </a:r>
                      <a:endParaRPr lang="en-US" sz="1800" b="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800" b="0" dirty="0"/>
                        <a:t>Authentication</a:t>
                      </a:r>
                      <a:endParaRPr lang="en-US" sz="1800" b="0" dirty="0">
                        <a:solidFill>
                          <a:schemeClr val="tx1"/>
                        </a:solidFill>
                        <a:latin typeface="Calibri"/>
                        <a:ea typeface="Times New Roman"/>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b="0" dirty="0" smtClean="0"/>
                        <a:t>Basic </a:t>
                      </a:r>
                      <a:r>
                        <a:rPr lang="en-US" sz="1600" b="0" dirty="0"/>
                        <a:t>authentication</a:t>
                      </a:r>
                    </a:p>
                    <a:p>
                      <a:pPr marL="342900" marR="0" lvl="0" indent="-342900">
                        <a:lnSpc>
                          <a:spcPct val="115000"/>
                        </a:lnSpc>
                        <a:spcBef>
                          <a:spcPts val="0"/>
                        </a:spcBef>
                        <a:spcAft>
                          <a:spcPts val="0"/>
                        </a:spcAft>
                        <a:buFont typeface="Symbol"/>
                        <a:buChar char=""/>
                      </a:pPr>
                      <a:r>
                        <a:rPr lang="en-US" sz="1600" b="0" dirty="0"/>
                        <a:t>Digest </a:t>
                      </a:r>
                      <a:r>
                        <a:rPr lang="en-US" sz="1600" b="0" dirty="0" smtClean="0"/>
                        <a:t>authentication</a:t>
                      </a:r>
                    </a:p>
                    <a:p>
                      <a:pPr marL="342900" marR="0" lvl="0" indent="-342900">
                        <a:lnSpc>
                          <a:spcPct val="115000"/>
                        </a:lnSpc>
                        <a:spcBef>
                          <a:spcPts val="0"/>
                        </a:spcBef>
                        <a:spcAft>
                          <a:spcPts val="0"/>
                        </a:spcAft>
                        <a:buFont typeface="Symbol"/>
                        <a:buChar char=""/>
                      </a:pPr>
                      <a:r>
                        <a:rPr lang="en-US" sz="1600" b="0" dirty="0" smtClean="0"/>
                        <a:t>Cookie authentication</a:t>
                      </a:r>
                      <a:endParaRPr lang="en-US" sz="1600" b="0" dirty="0"/>
                    </a:p>
                    <a:p>
                      <a:pPr marL="342900" marR="0" lvl="0" indent="-342900">
                        <a:lnSpc>
                          <a:spcPct val="115000"/>
                        </a:lnSpc>
                        <a:spcBef>
                          <a:spcPts val="0"/>
                        </a:spcBef>
                        <a:spcAft>
                          <a:spcPts val="0"/>
                        </a:spcAft>
                        <a:buFont typeface="Symbol"/>
                        <a:buChar char=""/>
                      </a:pPr>
                      <a:r>
                        <a:rPr lang="en-US" sz="1600" b="0" dirty="0" smtClean="0"/>
                        <a:t>Windows </a:t>
                      </a:r>
                      <a:r>
                        <a:rPr lang="en-US" sz="1600" b="0" dirty="0"/>
                        <a:t>authentication (NTLM)</a:t>
                      </a:r>
                    </a:p>
                    <a:p>
                      <a:pPr marL="342900" marR="0" lvl="0" indent="-342900">
                        <a:lnSpc>
                          <a:spcPct val="115000"/>
                        </a:lnSpc>
                        <a:spcBef>
                          <a:spcPts val="0"/>
                        </a:spcBef>
                        <a:spcAft>
                          <a:spcPts val="0"/>
                        </a:spcAft>
                        <a:buFont typeface="Symbol"/>
                        <a:buChar char=""/>
                      </a:pPr>
                      <a:r>
                        <a:rPr lang="en-US" sz="1600" b="0" dirty="0"/>
                        <a:t>Kerberos authentication</a:t>
                      </a:r>
                    </a:p>
                    <a:p>
                      <a:pPr marL="342900" marR="0" lvl="0" indent="-342900">
                        <a:lnSpc>
                          <a:spcPct val="115000"/>
                        </a:lnSpc>
                        <a:spcBef>
                          <a:spcPts val="0"/>
                        </a:spcBef>
                        <a:spcAft>
                          <a:spcPts val="0"/>
                        </a:spcAft>
                        <a:buFont typeface="Symbol"/>
                        <a:buChar char=""/>
                      </a:pPr>
                      <a:r>
                        <a:rPr lang="en-US" sz="1600" b="0" dirty="0"/>
                        <a:t>PKI systems such as SSL/TLS and </a:t>
                      </a:r>
                      <a:r>
                        <a:rPr lang="en-US" sz="1600" b="0" dirty="0" smtClean="0"/>
                        <a:t>certificates</a:t>
                      </a:r>
                      <a:endParaRPr lang="en-US" sz="1600" b="0" dirty="0"/>
                    </a:p>
                    <a:p>
                      <a:pPr marL="342900" marR="0" lvl="0" indent="-342900">
                        <a:lnSpc>
                          <a:spcPct val="115000"/>
                        </a:lnSpc>
                        <a:spcBef>
                          <a:spcPts val="0"/>
                        </a:spcBef>
                        <a:spcAft>
                          <a:spcPts val="0"/>
                        </a:spcAft>
                        <a:buFont typeface="Symbol"/>
                        <a:buChar char=""/>
                      </a:pPr>
                      <a:r>
                        <a:rPr lang="en-US" sz="1600" b="0" dirty="0" smtClean="0"/>
                        <a:t>Digital </a:t>
                      </a:r>
                      <a:r>
                        <a:rPr lang="en-US" sz="1600" b="0" dirty="0"/>
                        <a:t>signatures</a:t>
                      </a:r>
                    </a:p>
                    <a:p>
                      <a:pPr marL="342900" marR="0" lvl="0" indent="-342900">
                        <a:lnSpc>
                          <a:spcPct val="115000"/>
                        </a:lnSpc>
                        <a:spcBef>
                          <a:spcPts val="0"/>
                        </a:spcBef>
                        <a:spcAft>
                          <a:spcPts val="0"/>
                        </a:spcAft>
                        <a:buFont typeface="Symbol"/>
                        <a:buChar char=""/>
                      </a:pPr>
                      <a:r>
                        <a:rPr lang="en-US" sz="1600" b="0" dirty="0" smtClean="0"/>
                        <a:t>Hashes</a:t>
                      </a:r>
                      <a:endParaRPr lang="en-US" sz="1600" b="0" dirty="0">
                        <a:latin typeface="Calibri"/>
                        <a:ea typeface="Times New Roman"/>
                        <a:cs typeface="Times New Roman"/>
                      </a:endParaRPr>
                    </a:p>
                  </a:txBody>
                  <a:tcPr marL="68580" marR="68580" marT="0" marB="0"/>
                </a:tc>
              </a:tr>
              <a:tr h="370840">
                <a:tc>
                  <a:txBody>
                    <a:bodyPr/>
                    <a:lstStyle/>
                    <a:p>
                      <a:pPr marL="0" marR="0">
                        <a:lnSpc>
                          <a:spcPct val="115000"/>
                        </a:lnSpc>
                        <a:spcBef>
                          <a:spcPts val="1000"/>
                        </a:spcBef>
                        <a:spcAft>
                          <a:spcPts val="0"/>
                        </a:spcAft>
                      </a:pPr>
                      <a:r>
                        <a:rPr lang="en-US" sz="1800" b="1" dirty="0">
                          <a:solidFill>
                            <a:srgbClr val="FF0000"/>
                          </a:solidFill>
                        </a:rPr>
                        <a:t>T</a:t>
                      </a:r>
                      <a:r>
                        <a:rPr lang="en-US" sz="1800" dirty="0"/>
                        <a:t>ampering</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800" dirty="0"/>
                        <a:t>Integrity</a:t>
                      </a:r>
                      <a:endParaRPr lang="en-US" sz="1800" dirty="0">
                        <a:solidFill>
                          <a:schemeClr val="tx1"/>
                        </a:solidFill>
                        <a:latin typeface="Calibri"/>
                        <a:ea typeface="Times New Roman"/>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dirty="0" smtClean="0"/>
                        <a:t>ACLs</a:t>
                      </a:r>
                      <a:endParaRPr lang="en-US" sz="1600" dirty="0"/>
                    </a:p>
                    <a:p>
                      <a:pPr marL="342900" marR="0" lvl="0" indent="-342900">
                        <a:lnSpc>
                          <a:spcPct val="115000"/>
                        </a:lnSpc>
                        <a:spcBef>
                          <a:spcPts val="0"/>
                        </a:spcBef>
                        <a:spcAft>
                          <a:spcPts val="0"/>
                        </a:spcAft>
                        <a:buFont typeface="Symbol"/>
                        <a:buChar char=""/>
                      </a:pPr>
                      <a:r>
                        <a:rPr lang="en-US" sz="1600" dirty="0"/>
                        <a:t>Digital signatures</a:t>
                      </a:r>
                    </a:p>
                    <a:p>
                      <a:pPr marL="342900" marR="0" lvl="0" indent="-342900">
                        <a:lnSpc>
                          <a:spcPct val="115000"/>
                        </a:lnSpc>
                        <a:spcBef>
                          <a:spcPts val="0"/>
                        </a:spcBef>
                        <a:spcAft>
                          <a:spcPts val="0"/>
                        </a:spcAft>
                        <a:buFont typeface="Symbol"/>
                        <a:buChar char=""/>
                      </a:pPr>
                      <a:r>
                        <a:rPr lang="en-US" sz="1600" dirty="0"/>
                        <a:t>Message Authentication Codes </a:t>
                      </a:r>
                      <a:endParaRPr lang="en-US" sz="1600" dirty="0">
                        <a:latin typeface="Calibri"/>
                        <a:ea typeface="Times New Roman"/>
                        <a:cs typeface="Times New Roman"/>
                      </a:endParaRPr>
                    </a:p>
                  </a:txBody>
                  <a:tcPr marL="68580" marR="68580" marT="0" marB="0"/>
                </a:tc>
              </a:tr>
              <a:tr h="370840">
                <a:tc>
                  <a:txBody>
                    <a:bodyPr/>
                    <a:lstStyle/>
                    <a:p>
                      <a:pPr marL="0" marR="0">
                        <a:lnSpc>
                          <a:spcPct val="115000"/>
                        </a:lnSpc>
                        <a:spcBef>
                          <a:spcPts val="1000"/>
                        </a:spcBef>
                        <a:spcAft>
                          <a:spcPts val="0"/>
                        </a:spcAft>
                      </a:pPr>
                      <a:r>
                        <a:rPr lang="en-US" sz="1800" b="1" dirty="0">
                          <a:solidFill>
                            <a:srgbClr val="FF0000"/>
                          </a:solidFill>
                        </a:rPr>
                        <a:t>R</a:t>
                      </a:r>
                      <a:r>
                        <a:rPr lang="en-US" sz="1800" dirty="0"/>
                        <a:t>epudiation</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800" dirty="0"/>
                        <a:t>Non Repudiation</a:t>
                      </a:r>
                      <a:endParaRPr lang="en-US" sz="1800" dirty="0">
                        <a:latin typeface="Calibri"/>
                        <a:ea typeface="Times New Roman"/>
                        <a:cs typeface="Times New Roman"/>
                      </a:endParaRPr>
                    </a:p>
                  </a:txBody>
                  <a:tcPr marL="68580" marR="68580" marT="0" marB="0"/>
                </a:tc>
                <a:tc>
                  <a:txBody>
                    <a:bodyPr/>
                    <a:lstStyle/>
                    <a:p>
                      <a:pPr marL="342900" marR="0" lvl="0" indent="-342900">
                        <a:lnSpc>
                          <a:spcPct val="115000"/>
                        </a:lnSpc>
                        <a:spcBef>
                          <a:spcPts val="1000"/>
                        </a:spcBef>
                        <a:spcAft>
                          <a:spcPts val="0"/>
                        </a:spcAft>
                        <a:buFont typeface="Symbol"/>
                        <a:buChar char=""/>
                      </a:pPr>
                      <a:r>
                        <a:rPr lang="en-US" sz="1600" dirty="0"/>
                        <a:t>Strong Authentication</a:t>
                      </a:r>
                    </a:p>
                    <a:p>
                      <a:pPr marL="342900" marR="0" lvl="0" indent="-342900">
                        <a:lnSpc>
                          <a:spcPct val="115000"/>
                        </a:lnSpc>
                        <a:spcBef>
                          <a:spcPts val="0"/>
                        </a:spcBef>
                        <a:spcAft>
                          <a:spcPts val="0"/>
                        </a:spcAft>
                        <a:buFont typeface="Symbol"/>
                        <a:buChar char=""/>
                      </a:pPr>
                      <a:r>
                        <a:rPr lang="en-US" sz="1600" dirty="0"/>
                        <a:t>Secure logging and auditing</a:t>
                      </a:r>
                    </a:p>
                    <a:p>
                      <a:pPr marL="342900" marR="0" lvl="0" indent="-342900">
                        <a:lnSpc>
                          <a:spcPct val="115000"/>
                        </a:lnSpc>
                        <a:spcBef>
                          <a:spcPts val="0"/>
                        </a:spcBef>
                        <a:spcAft>
                          <a:spcPts val="0"/>
                        </a:spcAft>
                        <a:buFont typeface="Symbol"/>
                        <a:buChar char=""/>
                      </a:pPr>
                      <a:r>
                        <a:rPr lang="en-US" sz="1600" dirty="0"/>
                        <a:t>Digital Signatures</a:t>
                      </a:r>
                    </a:p>
                    <a:p>
                      <a:pPr marL="342900" marR="0" lvl="0" indent="-342900">
                        <a:lnSpc>
                          <a:spcPct val="115000"/>
                        </a:lnSpc>
                        <a:spcBef>
                          <a:spcPts val="0"/>
                        </a:spcBef>
                        <a:spcAft>
                          <a:spcPts val="0"/>
                        </a:spcAft>
                        <a:buFont typeface="Symbol"/>
                        <a:buChar char=""/>
                      </a:pPr>
                      <a:r>
                        <a:rPr lang="en-US" sz="1600" dirty="0"/>
                        <a:t>Secure time stamps</a:t>
                      </a:r>
                    </a:p>
                    <a:p>
                      <a:pPr marL="342900" marR="0" lvl="0" indent="-342900">
                        <a:lnSpc>
                          <a:spcPct val="115000"/>
                        </a:lnSpc>
                        <a:spcBef>
                          <a:spcPts val="0"/>
                        </a:spcBef>
                        <a:spcAft>
                          <a:spcPts val="0"/>
                        </a:spcAft>
                        <a:buFont typeface="Symbol"/>
                        <a:buChar char=""/>
                      </a:pPr>
                      <a:r>
                        <a:rPr lang="en-US" sz="1600" dirty="0"/>
                        <a:t>Trusted third </a:t>
                      </a:r>
                      <a:r>
                        <a:rPr lang="en-US" sz="1600" dirty="0" smtClean="0"/>
                        <a:t>parties</a:t>
                      </a:r>
                      <a:endParaRPr lang="en-US" sz="1600" dirty="0" smtClean="0">
                        <a:latin typeface="Calibri"/>
                        <a:ea typeface="Times New Roman"/>
                        <a:cs typeface="Times New Roman"/>
                      </a:endParaRPr>
                    </a:p>
                  </a:txBody>
                  <a:tcPr marL="68580" marR="68580" marT="0" marB="0"/>
                </a:tc>
              </a:tr>
            </a:tbl>
          </a:graphicData>
        </a:graphic>
      </p:graphicFrame>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32</a:t>
            </a:fld>
            <a:endParaRPr lang="en-US" dirty="0"/>
          </a:p>
        </p:txBody>
      </p:sp>
      <p:sp>
        <p:nvSpPr>
          <p:cNvPr id="7" name="TextBox 6"/>
          <p:cNvSpPr txBox="1"/>
          <p:nvPr/>
        </p:nvSpPr>
        <p:spPr>
          <a:xfrm>
            <a:off x="5348768" y="5802868"/>
            <a:ext cx="2600391" cy="369332"/>
          </a:xfrm>
          <a:prstGeom prst="rect">
            <a:avLst/>
          </a:prstGeom>
          <a:noFill/>
        </p:spPr>
        <p:txBody>
          <a:bodyPr wrap="none" rtlCol="0">
            <a:spAutoFit/>
          </a:bodyPr>
          <a:lstStyle/>
          <a:p>
            <a:pPr algn="ctr"/>
            <a:r>
              <a:rPr lang="en-US" dirty="0" smtClean="0">
                <a:latin typeface="Verdana" pitchFamily="34" charset="0"/>
                <a:ea typeface="Verdana" pitchFamily="34" charset="0"/>
                <a:cs typeface="Verdana" pitchFamily="34" charset="0"/>
              </a:rPr>
              <a:t>* Not a complete list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Example Mitigations* - cont’d</a:t>
            </a:r>
            <a:endParaRPr lang="en-US" sz="3600" dirty="0"/>
          </a:p>
        </p:txBody>
      </p:sp>
      <p:graphicFrame>
        <p:nvGraphicFramePr>
          <p:cNvPr id="6" name="Content Placeholder 5"/>
          <p:cNvGraphicFramePr>
            <a:graphicFrameLocks noGrp="1"/>
          </p:cNvGraphicFramePr>
          <p:nvPr>
            <p:ph idx="1"/>
          </p:nvPr>
        </p:nvGraphicFramePr>
        <p:xfrm>
          <a:off x="381000" y="1447799"/>
          <a:ext cx="8382000" cy="3657601"/>
        </p:xfrm>
        <a:graphic>
          <a:graphicData uri="http://schemas.openxmlformats.org/drawingml/2006/table">
            <a:tbl>
              <a:tblPr firstRow="1" bandRow="1">
                <a:tableStyleId>{0E3FDE45-AF77-4B5C-9715-49D594BDF05E}</a:tableStyleId>
              </a:tblPr>
              <a:tblGrid>
                <a:gridCol w="2794000"/>
                <a:gridCol w="2794000"/>
                <a:gridCol w="2794000"/>
              </a:tblGrid>
              <a:tr h="655975">
                <a:tc>
                  <a:txBody>
                    <a:bodyPr/>
                    <a:lstStyle/>
                    <a:p>
                      <a:pPr marL="0" marR="0">
                        <a:lnSpc>
                          <a:spcPct val="115000"/>
                        </a:lnSpc>
                        <a:spcBef>
                          <a:spcPts val="1000"/>
                        </a:spcBef>
                        <a:spcAft>
                          <a:spcPts val="0"/>
                        </a:spcAft>
                      </a:pPr>
                      <a:r>
                        <a:rPr lang="en-US" sz="1800" b="1" dirty="0">
                          <a:solidFill>
                            <a:srgbClr val="FF0000"/>
                          </a:solidFill>
                        </a:rPr>
                        <a:t>I</a:t>
                      </a:r>
                      <a:r>
                        <a:rPr lang="en-US" sz="1800" b="0" dirty="0"/>
                        <a:t>nformation Disclosure</a:t>
                      </a:r>
                      <a:endParaRPr lang="en-US" sz="1800" b="0" dirty="0">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800" b="0" dirty="0" smtClean="0"/>
                        <a:t>Confidentiality</a:t>
                      </a:r>
                      <a:endParaRPr lang="en-US" sz="1800" b="0" dirty="0">
                        <a:latin typeface="Calibri"/>
                        <a:ea typeface="Times New Roman"/>
                        <a:cs typeface="Times New Roman"/>
                      </a:endParaRPr>
                    </a:p>
                  </a:txBody>
                  <a:tcPr marL="68580" marR="68580" marT="0" marB="0"/>
                </a:tc>
                <a:tc>
                  <a:txBody>
                    <a:bodyPr/>
                    <a:lstStyle/>
                    <a:p>
                      <a:pPr marL="342900" marR="0" lvl="0" indent="-342900">
                        <a:lnSpc>
                          <a:spcPct val="115000"/>
                        </a:lnSpc>
                        <a:spcBef>
                          <a:spcPts val="1000"/>
                        </a:spcBef>
                        <a:spcAft>
                          <a:spcPts val="0"/>
                        </a:spcAft>
                        <a:buFont typeface="Symbol"/>
                        <a:buChar char=""/>
                      </a:pPr>
                      <a:r>
                        <a:rPr lang="en-US" sz="1600" b="0" dirty="0"/>
                        <a:t>Encryption</a:t>
                      </a:r>
                    </a:p>
                    <a:p>
                      <a:pPr marL="342900" marR="0" lvl="0" indent="-342900">
                        <a:lnSpc>
                          <a:spcPct val="115000"/>
                        </a:lnSpc>
                        <a:spcBef>
                          <a:spcPts val="0"/>
                        </a:spcBef>
                        <a:spcAft>
                          <a:spcPts val="0"/>
                        </a:spcAft>
                        <a:buFont typeface="Symbol"/>
                        <a:buChar char=""/>
                      </a:pPr>
                      <a:r>
                        <a:rPr lang="en-US" sz="1600" b="0" dirty="0"/>
                        <a:t>ACLS</a:t>
                      </a:r>
                      <a:endParaRPr lang="en-US" sz="1600" b="0" dirty="0">
                        <a:latin typeface="Calibri"/>
                        <a:ea typeface="Times New Roman"/>
                        <a:cs typeface="Times New Roman"/>
                      </a:endParaRPr>
                    </a:p>
                  </a:txBody>
                  <a:tcPr marL="68580" marR="68580" marT="0" marB="0"/>
                </a:tc>
              </a:tr>
              <a:tr h="1331845">
                <a:tc>
                  <a:txBody>
                    <a:bodyPr/>
                    <a:lstStyle/>
                    <a:p>
                      <a:pPr marL="0" marR="0">
                        <a:lnSpc>
                          <a:spcPct val="115000"/>
                        </a:lnSpc>
                        <a:spcBef>
                          <a:spcPts val="1000"/>
                        </a:spcBef>
                        <a:spcAft>
                          <a:spcPts val="0"/>
                        </a:spcAft>
                      </a:pPr>
                      <a:r>
                        <a:rPr lang="en-US" sz="1800" b="1" dirty="0">
                          <a:solidFill>
                            <a:srgbClr val="FF0000"/>
                          </a:solidFill>
                        </a:rPr>
                        <a:t>D</a:t>
                      </a:r>
                      <a:r>
                        <a:rPr lang="en-US" sz="1800" dirty="0"/>
                        <a:t>enial of Service</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800" dirty="0"/>
                        <a:t>Availability</a:t>
                      </a:r>
                      <a:endParaRPr lang="en-US" sz="1800" dirty="0">
                        <a:latin typeface="Calibri"/>
                        <a:ea typeface="Times New Roman"/>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600" dirty="0" smtClean="0"/>
                        <a:t>Filtering</a:t>
                      </a:r>
                      <a:endParaRPr lang="en-US" sz="1600" dirty="0"/>
                    </a:p>
                    <a:p>
                      <a:pPr marL="342900" marR="0" lvl="0" indent="-342900">
                        <a:lnSpc>
                          <a:spcPct val="115000"/>
                        </a:lnSpc>
                        <a:spcBef>
                          <a:spcPts val="0"/>
                        </a:spcBef>
                        <a:spcAft>
                          <a:spcPts val="0"/>
                        </a:spcAft>
                        <a:buFont typeface="Symbol"/>
                        <a:buChar char=""/>
                      </a:pPr>
                      <a:r>
                        <a:rPr lang="en-US" sz="1600" dirty="0"/>
                        <a:t>Quotas</a:t>
                      </a:r>
                    </a:p>
                    <a:p>
                      <a:pPr marL="342900" marR="0" lvl="0" indent="-342900">
                        <a:lnSpc>
                          <a:spcPct val="115000"/>
                        </a:lnSpc>
                        <a:spcBef>
                          <a:spcPts val="0"/>
                        </a:spcBef>
                        <a:spcAft>
                          <a:spcPts val="0"/>
                        </a:spcAft>
                        <a:buFont typeface="Symbol"/>
                        <a:buChar char=""/>
                      </a:pPr>
                      <a:r>
                        <a:rPr lang="en-US" sz="1600" dirty="0"/>
                        <a:t>Authorization</a:t>
                      </a:r>
                    </a:p>
                    <a:p>
                      <a:pPr marL="342900" marR="0" lvl="0" indent="-342900">
                        <a:lnSpc>
                          <a:spcPct val="115000"/>
                        </a:lnSpc>
                        <a:spcBef>
                          <a:spcPts val="0"/>
                        </a:spcBef>
                        <a:spcAft>
                          <a:spcPts val="0"/>
                        </a:spcAft>
                        <a:buFont typeface="Symbol"/>
                        <a:buChar char=""/>
                      </a:pPr>
                      <a:r>
                        <a:rPr lang="en-US" sz="1600" dirty="0"/>
                        <a:t>High availability designs</a:t>
                      </a:r>
                      <a:endParaRPr lang="en-US" sz="1600" dirty="0">
                        <a:latin typeface="Calibri"/>
                        <a:ea typeface="Times New Roman"/>
                        <a:cs typeface="Times New Roman"/>
                      </a:endParaRPr>
                    </a:p>
                  </a:txBody>
                  <a:tcPr marL="68580" marR="68580" marT="0" marB="0"/>
                </a:tc>
              </a:tr>
              <a:tr h="1669781">
                <a:tc>
                  <a:txBody>
                    <a:bodyPr/>
                    <a:lstStyle/>
                    <a:p>
                      <a:pPr marL="0" marR="0">
                        <a:lnSpc>
                          <a:spcPct val="115000"/>
                        </a:lnSpc>
                        <a:spcBef>
                          <a:spcPts val="1000"/>
                        </a:spcBef>
                        <a:spcAft>
                          <a:spcPts val="0"/>
                        </a:spcAft>
                      </a:pPr>
                      <a:r>
                        <a:rPr lang="en-US" sz="1800" b="1" dirty="0">
                          <a:solidFill>
                            <a:srgbClr val="FF0000"/>
                          </a:solidFill>
                        </a:rPr>
                        <a:t>E</a:t>
                      </a:r>
                      <a:r>
                        <a:rPr lang="en-US" sz="1800" dirty="0"/>
                        <a:t>levation of privilege</a:t>
                      </a:r>
                      <a:endParaRPr lang="en-US" sz="1800" dirty="0">
                        <a:latin typeface="Calibri"/>
                        <a:ea typeface="Times New Roman"/>
                        <a:cs typeface="Times New Roman"/>
                      </a:endParaRPr>
                    </a:p>
                  </a:txBody>
                  <a:tcPr marL="68580" marR="68580" marT="0" marB="0"/>
                </a:tc>
                <a:tc>
                  <a:txBody>
                    <a:bodyPr/>
                    <a:lstStyle/>
                    <a:p>
                      <a:pPr marL="0" marR="0">
                        <a:lnSpc>
                          <a:spcPct val="115000"/>
                        </a:lnSpc>
                        <a:spcBef>
                          <a:spcPts val="1000"/>
                        </a:spcBef>
                        <a:spcAft>
                          <a:spcPts val="0"/>
                        </a:spcAft>
                      </a:pPr>
                      <a:r>
                        <a:rPr lang="en-US" sz="1800" dirty="0"/>
                        <a:t>Authorization</a:t>
                      </a:r>
                      <a:endParaRPr lang="en-US" sz="1800" dirty="0">
                        <a:latin typeface="Calibri"/>
                        <a:ea typeface="Times New Roman"/>
                        <a:cs typeface="Times New Roman"/>
                      </a:endParaRPr>
                    </a:p>
                  </a:txBody>
                  <a:tcPr marL="68580" marR="68580" marT="0" marB="0"/>
                </a:tc>
                <a:tc>
                  <a:txBody>
                    <a:bodyPr/>
                    <a:lstStyle/>
                    <a:p>
                      <a:pPr marL="342900" marR="0" lvl="0" indent="-342900">
                        <a:lnSpc>
                          <a:spcPct val="115000"/>
                        </a:lnSpc>
                        <a:spcBef>
                          <a:spcPts val="1000"/>
                        </a:spcBef>
                        <a:spcAft>
                          <a:spcPts val="0"/>
                        </a:spcAft>
                        <a:buFont typeface="Symbol"/>
                        <a:buChar char=""/>
                      </a:pPr>
                      <a:r>
                        <a:rPr lang="en-US" sz="1600" dirty="0"/>
                        <a:t>ACLs</a:t>
                      </a:r>
                    </a:p>
                    <a:p>
                      <a:pPr marL="342900" marR="0" lvl="0" indent="-342900">
                        <a:lnSpc>
                          <a:spcPct val="115000"/>
                        </a:lnSpc>
                        <a:spcBef>
                          <a:spcPts val="0"/>
                        </a:spcBef>
                        <a:spcAft>
                          <a:spcPts val="0"/>
                        </a:spcAft>
                        <a:buFont typeface="Symbol"/>
                        <a:buChar char=""/>
                      </a:pPr>
                      <a:r>
                        <a:rPr lang="en-US" sz="1600" dirty="0"/>
                        <a:t>Group or role membership</a:t>
                      </a:r>
                    </a:p>
                    <a:p>
                      <a:pPr marL="342900" marR="0" lvl="0" indent="-342900">
                        <a:lnSpc>
                          <a:spcPct val="115000"/>
                        </a:lnSpc>
                        <a:spcBef>
                          <a:spcPts val="0"/>
                        </a:spcBef>
                        <a:spcAft>
                          <a:spcPts val="0"/>
                        </a:spcAft>
                        <a:buFont typeface="Symbol"/>
                        <a:buChar char=""/>
                      </a:pPr>
                      <a:r>
                        <a:rPr lang="en-US" sz="1600" dirty="0"/>
                        <a:t>Privilege ownership</a:t>
                      </a:r>
                    </a:p>
                    <a:p>
                      <a:pPr marL="342900" marR="0" lvl="0" indent="-342900">
                        <a:lnSpc>
                          <a:spcPct val="115000"/>
                        </a:lnSpc>
                        <a:spcBef>
                          <a:spcPts val="0"/>
                        </a:spcBef>
                        <a:spcAft>
                          <a:spcPts val="0"/>
                        </a:spcAft>
                        <a:buFont typeface="Symbol"/>
                        <a:buChar char=""/>
                      </a:pPr>
                      <a:r>
                        <a:rPr lang="en-US" sz="1600" dirty="0"/>
                        <a:t>Permissions</a:t>
                      </a:r>
                    </a:p>
                    <a:p>
                      <a:pPr marL="342900" marR="0" lvl="0" indent="-342900">
                        <a:lnSpc>
                          <a:spcPct val="115000"/>
                        </a:lnSpc>
                        <a:spcBef>
                          <a:spcPts val="0"/>
                        </a:spcBef>
                        <a:spcAft>
                          <a:spcPts val="0"/>
                        </a:spcAft>
                        <a:buFont typeface="Symbol"/>
                        <a:buChar char=""/>
                      </a:pPr>
                      <a:r>
                        <a:rPr lang="en-US" sz="1600" dirty="0"/>
                        <a:t>Input validation</a:t>
                      </a:r>
                      <a:endParaRPr lang="en-US" sz="1600" dirty="0">
                        <a:latin typeface="Calibri"/>
                        <a:ea typeface="Times New Roman"/>
                        <a:cs typeface="Times New Roman"/>
                      </a:endParaRPr>
                    </a:p>
                  </a:txBody>
                  <a:tcPr marL="68580" marR="68580" marT="0" marB="0"/>
                </a:tc>
              </a:tr>
            </a:tbl>
          </a:graphicData>
        </a:graphic>
      </p:graphicFrame>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33</a:t>
            </a:fld>
            <a:endParaRPr lang="en-US" dirty="0"/>
          </a:p>
        </p:txBody>
      </p:sp>
      <p:sp>
        <p:nvSpPr>
          <p:cNvPr id="7" name="TextBox 6"/>
          <p:cNvSpPr txBox="1"/>
          <p:nvPr/>
        </p:nvSpPr>
        <p:spPr>
          <a:xfrm>
            <a:off x="5272569" y="5334000"/>
            <a:ext cx="2600391" cy="369332"/>
          </a:xfrm>
          <a:prstGeom prst="rect">
            <a:avLst/>
          </a:prstGeom>
          <a:noFill/>
        </p:spPr>
        <p:txBody>
          <a:bodyPr wrap="none" rtlCol="0">
            <a:spAutoFit/>
          </a:bodyPr>
          <a:lstStyle/>
          <a:p>
            <a:pPr algn="ctr"/>
            <a:r>
              <a:rPr lang="en-US" dirty="0" smtClean="0">
                <a:latin typeface="Verdana" pitchFamily="34" charset="0"/>
                <a:ea typeface="Verdana" pitchFamily="34" charset="0"/>
                <a:cs typeface="Verdana" pitchFamily="34" charset="0"/>
              </a:rPr>
              <a:t>* Not a complete list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Inventing Mitigations is Hard</a:t>
            </a:r>
            <a:endParaRPr lang="en-US" sz="3600" dirty="0"/>
          </a:p>
        </p:txBody>
      </p:sp>
      <p:sp>
        <p:nvSpPr>
          <p:cNvPr id="3" name="Content Placeholder 2"/>
          <p:cNvSpPr>
            <a:spLocks noGrp="1"/>
          </p:cNvSpPr>
          <p:nvPr>
            <p:ph idx="1"/>
          </p:nvPr>
        </p:nvSpPr>
        <p:spPr>
          <a:xfrm>
            <a:off x="381000" y="1341437"/>
            <a:ext cx="8382000" cy="4906963"/>
          </a:xfrm>
        </p:spPr>
        <p:txBody>
          <a:bodyPr/>
          <a:lstStyle/>
          <a:p>
            <a:pPr>
              <a:buFont typeface="Arial" pitchFamily="34" charset="0"/>
              <a:buChar char="•"/>
            </a:pPr>
            <a:r>
              <a:rPr lang="en-US" sz="2800" b="0" dirty="0" smtClean="0"/>
              <a:t>Mitigations are an area of expertise like networking, databases, or cryptography</a:t>
            </a:r>
          </a:p>
          <a:p>
            <a:pPr>
              <a:buFont typeface="Arial" pitchFamily="34" charset="0"/>
              <a:buChar char="•"/>
            </a:pPr>
            <a:r>
              <a:rPr lang="en-US" sz="2800" b="0" dirty="0" smtClean="0"/>
              <a:t>Amateurs make mistakes, so do pros</a:t>
            </a:r>
          </a:p>
          <a:p>
            <a:pPr>
              <a:buFont typeface="Arial" pitchFamily="34" charset="0"/>
              <a:buChar char="•"/>
            </a:pPr>
            <a:r>
              <a:rPr lang="en-US" sz="2800" b="0" dirty="0" smtClean="0"/>
              <a:t>Inadequate mitigations will appear to work</a:t>
            </a:r>
          </a:p>
          <a:p>
            <a:pPr lvl="3">
              <a:buFont typeface="Arial" pitchFamily="34" charset="0"/>
              <a:buChar char="•"/>
            </a:pPr>
            <a:r>
              <a:rPr lang="en-US" sz="2200" dirty="0" smtClean="0"/>
              <a:t>Until an expert looks at them</a:t>
            </a:r>
          </a:p>
          <a:p>
            <a:pPr lvl="3">
              <a:buFont typeface="Arial" pitchFamily="34" charset="0"/>
              <a:buChar char="•"/>
            </a:pPr>
            <a:r>
              <a:rPr lang="en-US" sz="2200" dirty="0" smtClean="0"/>
              <a:t>Hopefully, the expert works for you</a:t>
            </a:r>
          </a:p>
          <a:p>
            <a:pPr>
              <a:buFont typeface="Arial" pitchFamily="34" charset="0"/>
              <a:buChar char="•"/>
            </a:pPr>
            <a:r>
              <a:rPr lang="en-US" sz="2800" b="0" dirty="0" smtClean="0"/>
              <a:t>When you need to invent mitigations</a:t>
            </a:r>
          </a:p>
          <a:p>
            <a:pPr lvl="3">
              <a:buFont typeface="Arial" pitchFamily="34" charset="0"/>
              <a:buChar char="•"/>
            </a:pPr>
            <a:r>
              <a:rPr lang="en-US" sz="2200" dirty="0" smtClean="0"/>
              <a:t>G</a:t>
            </a:r>
            <a:r>
              <a:rPr lang="en-US" sz="2200" b="0" dirty="0" smtClean="0"/>
              <a:t>et expert help</a:t>
            </a:r>
          </a:p>
          <a:p>
            <a:pPr lvl="3">
              <a:buFont typeface="Arial" pitchFamily="34" charset="0"/>
              <a:buChar char="•"/>
            </a:pPr>
            <a:r>
              <a:rPr lang="en-US" sz="2200" dirty="0" smtClean="0"/>
              <a:t>Ensure that you test them</a:t>
            </a:r>
            <a:endParaRPr lang="en-US" sz="2200" b="0" dirty="0" smtClean="0"/>
          </a:p>
          <a:p>
            <a:endParaRPr lang="en-US" dirty="0"/>
          </a:p>
        </p:txBody>
      </p:sp>
      <p:sp>
        <p:nvSpPr>
          <p:cNvPr id="4" name="Footer Placeholder 3"/>
          <p:cNvSpPr>
            <a:spLocks noGrp="1"/>
          </p:cNvSpPr>
          <p:nvPr>
            <p:ph type="ftr" sz="quarter" idx="11"/>
          </p:nvPr>
        </p:nvSpPr>
        <p:spPr/>
        <p:txBody>
          <a:bodyPr/>
          <a:lstStyle/>
          <a:p>
            <a:r>
              <a:rPr lang="en-US" dirty="0" smtClean="0"/>
              <a:t>Microsoft.com/SolutionAccelerators</a:t>
            </a:r>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85800"/>
          </a:xfrm>
        </p:spPr>
        <p:txBody>
          <a:bodyPr>
            <a:normAutofit/>
          </a:bodyPr>
          <a:lstStyle/>
          <a:p>
            <a:r>
              <a:rPr lang="en-US" sz="3600" dirty="0" smtClean="0"/>
              <a:t>Step 5 of the Process: Validate</a:t>
            </a:r>
            <a:endParaRPr lang="en-US" sz="36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35</a:t>
            </a:fld>
            <a:endParaRPr lang="en-US" dirty="0"/>
          </a:p>
        </p:txBody>
      </p:sp>
      <p:pic>
        <p:nvPicPr>
          <p:cNvPr id="6" name="Picture 2"/>
          <p:cNvPicPr>
            <a:picLocks noGrp="1" noChangeAspect="1" noChangeArrowheads="1"/>
          </p:cNvPicPr>
          <p:nvPr>
            <p:ph idx="1"/>
          </p:nvPr>
        </p:nvPicPr>
        <p:blipFill>
          <a:blip r:embed="rId3" cstate="print"/>
          <a:srcRect/>
          <a:stretch>
            <a:fillRect/>
          </a:stretch>
        </p:blipFill>
        <p:spPr bwMode="auto">
          <a:xfrm>
            <a:off x="1511203" y="1066800"/>
            <a:ext cx="5270597" cy="45152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Validate Your Work</a:t>
            </a:r>
            <a:endParaRPr lang="en-US" sz="3600" dirty="0"/>
          </a:p>
        </p:txBody>
      </p:sp>
      <p:sp>
        <p:nvSpPr>
          <p:cNvPr id="3" name="Content Placeholder 2"/>
          <p:cNvSpPr>
            <a:spLocks noGrp="1"/>
          </p:cNvSpPr>
          <p:nvPr>
            <p:ph idx="1"/>
          </p:nvPr>
        </p:nvSpPr>
        <p:spPr>
          <a:xfrm>
            <a:off x="381000" y="1341437"/>
            <a:ext cx="8382000" cy="4906963"/>
          </a:xfrm>
        </p:spPr>
        <p:txBody>
          <a:bodyPr>
            <a:normAutofit/>
          </a:bodyPr>
          <a:lstStyle/>
          <a:p>
            <a:pPr>
              <a:buFont typeface="Arial" pitchFamily="34" charset="0"/>
              <a:buChar char="•"/>
            </a:pPr>
            <a:r>
              <a:rPr lang="en-US" sz="2800" b="0" dirty="0" smtClean="0"/>
              <a:t>Validate the entire ITI TM process</a:t>
            </a:r>
          </a:p>
          <a:p>
            <a:pPr lvl="3">
              <a:buFont typeface="Arial" pitchFamily="34" charset="0"/>
              <a:buChar char="•"/>
            </a:pPr>
            <a:r>
              <a:rPr lang="en-US" sz="2400" dirty="0" smtClean="0"/>
              <a:t>Does diagram match implementation?</a:t>
            </a:r>
          </a:p>
          <a:p>
            <a:pPr lvl="3">
              <a:buFont typeface="Arial" pitchFamily="34" charset="0"/>
              <a:buChar char="•"/>
            </a:pPr>
            <a:r>
              <a:rPr lang="en-US" sz="2400" dirty="0" smtClean="0"/>
              <a:t>Are threats enumerated?</a:t>
            </a:r>
          </a:p>
          <a:p>
            <a:pPr lvl="3">
              <a:buFont typeface="Arial" pitchFamily="34" charset="0"/>
              <a:buChar char="•"/>
            </a:pPr>
            <a:r>
              <a:rPr lang="en-US" sz="2400" dirty="0" smtClean="0"/>
              <a:t>Minimum: STRIDE is applied to every element that touches a trust boundary</a:t>
            </a:r>
          </a:p>
          <a:p>
            <a:pPr lvl="3">
              <a:buFont typeface="Arial" pitchFamily="34" charset="0"/>
              <a:buChar char="•"/>
            </a:pPr>
            <a:r>
              <a:rPr lang="en-US" sz="2400" dirty="0" smtClean="0"/>
              <a:t>Has test reviewed the model?</a:t>
            </a:r>
          </a:p>
          <a:p>
            <a:pPr lvl="4">
              <a:buFont typeface="Arial" pitchFamily="34" charset="0"/>
              <a:buChar char="•"/>
            </a:pPr>
            <a:r>
              <a:rPr lang="en-US" sz="2200" dirty="0" smtClean="0"/>
              <a:t>Tester approach often finds issues with TM, or details</a:t>
            </a:r>
          </a:p>
          <a:p>
            <a:pPr>
              <a:buFont typeface="Arial" pitchFamily="34" charset="0"/>
              <a:buChar char="•"/>
            </a:pPr>
            <a:r>
              <a:rPr lang="en-US" sz="2800" b="0" dirty="0" smtClean="0"/>
              <a:t>Is each threat mitigated?</a:t>
            </a:r>
          </a:p>
          <a:p>
            <a:pPr lvl="3">
              <a:buFont typeface="Arial" pitchFamily="34" charset="0"/>
              <a:buChar char="•"/>
            </a:pPr>
            <a:r>
              <a:rPr lang="en-US" sz="2200" dirty="0" smtClean="0"/>
              <a:t>Are mitigations done right?</a:t>
            </a:r>
          </a:p>
          <a:p>
            <a:pPr lvl="3">
              <a:buFont typeface="Arial" pitchFamily="34" charset="0"/>
              <a:buChar char="•"/>
            </a:pPr>
            <a:r>
              <a:rPr lang="en-US" sz="2200" dirty="0" smtClean="0"/>
              <a:t>Have mitigations been tested?</a:t>
            </a:r>
          </a:p>
          <a:p>
            <a:endParaRPr lang="en-US"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763000" cy="533400"/>
          </a:xfrm>
        </p:spPr>
        <p:txBody>
          <a:bodyPr>
            <a:noAutofit/>
          </a:bodyPr>
          <a:lstStyle/>
          <a:p>
            <a:r>
              <a:rPr lang="en-US" sz="3200" dirty="0" smtClean="0"/>
              <a:t>Validate Quality of Threats and Mitigations</a:t>
            </a:r>
            <a:endParaRPr lang="en-US" sz="3200" dirty="0"/>
          </a:p>
        </p:txBody>
      </p:sp>
      <p:sp>
        <p:nvSpPr>
          <p:cNvPr id="3" name="Content Placeholder 2"/>
          <p:cNvSpPr>
            <a:spLocks noGrp="1"/>
          </p:cNvSpPr>
          <p:nvPr>
            <p:ph idx="1"/>
          </p:nvPr>
        </p:nvSpPr>
        <p:spPr>
          <a:xfrm>
            <a:off x="381000" y="1295400"/>
            <a:ext cx="8382000" cy="4648200"/>
          </a:xfrm>
        </p:spPr>
        <p:txBody>
          <a:bodyPr>
            <a:normAutofit/>
          </a:bodyPr>
          <a:lstStyle/>
          <a:p>
            <a:pPr>
              <a:buFont typeface="Arial" pitchFamily="34" charset="0"/>
              <a:buChar char="•"/>
            </a:pPr>
            <a:r>
              <a:rPr lang="en-US" sz="2800" b="0" dirty="0" smtClean="0"/>
              <a:t>Threats</a:t>
            </a:r>
          </a:p>
          <a:p>
            <a:pPr lvl="3">
              <a:buFont typeface="Arial" pitchFamily="34" charset="0"/>
              <a:buChar char="•"/>
            </a:pPr>
            <a:r>
              <a:rPr lang="en-US" sz="2200" dirty="0" smtClean="0"/>
              <a:t>Review the attack</a:t>
            </a:r>
          </a:p>
          <a:p>
            <a:pPr lvl="3">
              <a:buFont typeface="Arial" pitchFamily="34" charset="0"/>
              <a:buChar char="•"/>
            </a:pPr>
            <a:r>
              <a:rPr lang="en-US" sz="2200" dirty="0" smtClean="0"/>
              <a:t>Review the context</a:t>
            </a:r>
          </a:p>
          <a:p>
            <a:pPr lvl="3">
              <a:buFont typeface="Arial" pitchFamily="34" charset="0"/>
              <a:buChar char="•"/>
            </a:pPr>
            <a:r>
              <a:rPr lang="en-US" sz="2200" dirty="0" smtClean="0"/>
              <a:t>Review the impact</a:t>
            </a:r>
          </a:p>
          <a:p>
            <a:pPr>
              <a:buFont typeface="Arial" pitchFamily="34" charset="0"/>
              <a:buChar char="•"/>
            </a:pPr>
            <a:r>
              <a:rPr lang="en-US" sz="2800" b="0" dirty="0" smtClean="0"/>
              <a:t>Mitigations</a:t>
            </a:r>
          </a:p>
          <a:p>
            <a:pPr lvl="3">
              <a:buFont typeface="Arial" pitchFamily="34" charset="0"/>
              <a:buChar char="•"/>
            </a:pPr>
            <a:r>
              <a:rPr lang="en-US" sz="2200" dirty="0" smtClean="0"/>
              <a:t>Associate with a threat</a:t>
            </a:r>
          </a:p>
          <a:p>
            <a:pPr lvl="3">
              <a:buFont typeface="Arial" pitchFamily="34" charset="0"/>
              <a:buChar char="•"/>
            </a:pPr>
            <a:r>
              <a:rPr lang="en-US" sz="2200" dirty="0" smtClean="0"/>
              <a:t>Describe the mitigation(s)</a:t>
            </a:r>
          </a:p>
          <a:p>
            <a:pPr lvl="3">
              <a:buFont typeface="Arial" pitchFamily="34" charset="0"/>
              <a:buChar char="•"/>
            </a:pPr>
            <a:r>
              <a:rPr lang="en-US" sz="2200" dirty="0" smtClean="0"/>
              <a:t>Label the mitigations (document!)</a:t>
            </a:r>
          </a:p>
          <a:p>
            <a:pPr lvl="3">
              <a:buFont typeface="Arial" pitchFamily="34" charset="0"/>
              <a:buChar char="•"/>
            </a:pPr>
            <a:r>
              <a:rPr lang="en-US" sz="2200" dirty="0" smtClean="0"/>
              <a:t>Security / penetration testing is a tactic, not a mitigation</a:t>
            </a:r>
          </a:p>
          <a:p>
            <a:endParaRPr lang="en-US"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Validate Captured Information</a:t>
            </a:r>
            <a:endParaRPr lang="en-US" sz="3600" dirty="0"/>
          </a:p>
        </p:txBody>
      </p:sp>
      <p:sp>
        <p:nvSpPr>
          <p:cNvPr id="3" name="Content Placeholder 2"/>
          <p:cNvSpPr>
            <a:spLocks noGrp="1"/>
          </p:cNvSpPr>
          <p:nvPr>
            <p:ph idx="1"/>
          </p:nvPr>
        </p:nvSpPr>
        <p:spPr>
          <a:xfrm>
            <a:off x="381000" y="1570037"/>
            <a:ext cx="8382000" cy="3840163"/>
          </a:xfrm>
        </p:spPr>
        <p:txBody>
          <a:bodyPr/>
          <a:lstStyle/>
          <a:p>
            <a:pPr>
              <a:buFont typeface="Arial" pitchFamily="34" charset="0"/>
              <a:buChar char="•"/>
            </a:pPr>
            <a:r>
              <a:rPr lang="en-US" sz="2800" b="0" dirty="0" smtClean="0"/>
              <a:t>Dependencies</a:t>
            </a:r>
          </a:p>
          <a:p>
            <a:pPr lvl="3">
              <a:buFont typeface="Arial" pitchFamily="34" charset="0"/>
              <a:buChar char="•"/>
            </a:pPr>
            <a:r>
              <a:rPr lang="en-US" sz="2200" dirty="0" smtClean="0"/>
              <a:t>What other components interact?</a:t>
            </a:r>
          </a:p>
          <a:p>
            <a:pPr lvl="3">
              <a:buFont typeface="Arial" pitchFamily="34" charset="0"/>
              <a:buChar char="•"/>
            </a:pPr>
            <a:r>
              <a:rPr lang="en-US" sz="2200" dirty="0" smtClean="0"/>
              <a:t>What security functions are in that other component? </a:t>
            </a:r>
          </a:p>
          <a:p>
            <a:pPr lvl="3">
              <a:buFont typeface="Arial" pitchFamily="34" charset="0"/>
              <a:buChar char="•"/>
            </a:pPr>
            <a:r>
              <a:rPr lang="en-US" sz="2200" i="1" dirty="0" smtClean="0"/>
              <a:t>Are you sure?</a:t>
            </a:r>
          </a:p>
          <a:p>
            <a:pPr>
              <a:buFont typeface="Arial" pitchFamily="34" charset="0"/>
              <a:buChar char="•"/>
            </a:pPr>
            <a:r>
              <a:rPr lang="en-US" sz="2800" b="0" dirty="0" smtClean="0"/>
              <a:t>Assumptions</a:t>
            </a:r>
          </a:p>
          <a:p>
            <a:pPr lvl="3">
              <a:buFont typeface="Arial" pitchFamily="34" charset="0"/>
              <a:buChar char="•"/>
            </a:pPr>
            <a:r>
              <a:rPr lang="en-US" sz="2200" dirty="0" smtClean="0"/>
              <a:t>Things you note during the threat modeling process</a:t>
            </a:r>
          </a:p>
          <a:p>
            <a:endParaRPr lang="en-US" sz="24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Sample Mitigations</a:t>
            </a:r>
            <a:r>
              <a:rPr lang="en-US" dirty="0" smtClean="0"/>
              <a:t>	</a:t>
            </a:r>
            <a:endParaRPr lang="en-US" dirty="0"/>
          </a:p>
        </p:txBody>
      </p:sp>
      <p:sp>
        <p:nvSpPr>
          <p:cNvPr id="3" name="Content Placeholder 2"/>
          <p:cNvSpPr>
            <a:spLocks noGrp="1"/>
          </p:cNvSpPr>
          <p:nvPr>
            <p:ph idx="1"/>
          </p:nvPr>
        </p:nvSpPr>
        <p:spPr>
          <a:xfrm>
            <a:off x="609600" y="1524001"/>
            <a:ext cx="7772400" cy="3886200"/>
          </a:xfrm>
        </p:spPr>
        <p:txBody>
          <a:bodyPr>
            <a:normAutofit/>
          </a:bodyPr>
          <a:lstStyle/>
          <a:p>
            <a:r>
              <a:rPr lang="en-US" sz="2800" b="0" dirty="0" smtClean="0"/>
              <a:t>Password / inactivity enforcement</a:t>
            </a:r>
          </a:p>
          <a:p>
            <a:pPr>
              <a:buFont typeface="Arial" pitchFamily="34" charset="0"/>
              <a:buChar char="•"/>
            </a:pPr>
            <a:r>
              <a:rPr lang="en-US" dirty="0" smtClean="0"/>
              <a:t>Mitigation #1: </a:t>
            </a:r>
            <a:r>
              <a:rPr lang="en-US" b="0" dirty="0" smtClean="0"/>
              <a:t>Mobile devices must be password protected / locked and an inactivity timer must be enforced.</a:t>
            </a:r>
          </a:p>
          <a:p>
            <a:pPr>
              <a:buFont typeface="Arial" pitchFamily="34" charset="0"/>
              <a:buChar char="•"/>
            </a:pPr>
            <a:r>
              <a:rPr lang="en-US" dirty="0" smtClean="0"/>
              <a:t>Mitigation #2: </a:t>
            </a:r>
            <a:r>
              <a:rPr lang="en-US" b="0" dirty="0" smtClean="0"/>
              <a:t>Data storage on the device must be encrypted.</a:t>
            </a:r>
          </a:p>
          <a:p>
            <a:pPr>
              <a:buFont typeface="Arial" pitchFamily="34" charset="0"/>
              <a:buChar char="•"/>
            </a:pPr>
            <a:r>
              <a:rPr lang="en-US" dirty="0" smtClean="0"/>
              <a:t>Mitigation #3: </a:t>
            </a:r>
            <a:r>
              <a:rPr lang="en-US" b="0" dirty="0" smtClean="0"/>
              <a:t>Remote wipe (the ability to delete all data on a mobile device from a remote location) must be available.</a:t>
            </a:r>
          </a:p>
          <a:p>
            <a:endParaRPr lang="en-US" sz="2400" b="0" dirty="0" smtClean="0"/>
          </a:p>
          <a:p>
            <a:pPr>
              <a:buFont typeface="Arial" pitchFamily="34" charset="0"/>
              <a:buChar char="•"/>
            </a:pPr>
            <a:endParaRPr lang="en-US" b="0" dirty="0" smtClean="0"/>
          </a:p>
          <a:p>
            <a:endParaRPr lang="en-US"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33400"/>
          </a:xfrm>
        </p:spPr>
        <p:txBody>
          <a:bodyPr>
            <a:noAutofit/>
          </a:bodyPr>
          <a:lstStyle/>
          <a:p>
            <a:r>
              <a:rPr lang="en-US" sz="3600" dirty="0" smtClean="0"/>
              <a:t>ITI TM Basic Goals</a:t>
            </a:r>
            <a:endParaRPr lang="en-US" sz="3600" dirty="0"/>
          </a:p>
        </p:txBody>
      </p:sp>
      <p:sp>
        <p:nvSpPr>
          <p:cNvPr id="3" name="Content Placeholder 2"/>
          <p:cNvSpPr>
            <a:spLocks noGrp="1"/>
          </p:cNvSpPr>
          <p:nvPr>
            <p:ph idx="1"/>
          </p:nvPr>
        </p:nvSpPr>
        <p:spPr>
          <a:xfrm>
            <a:off x="228600" y="914400"/>
            <a:ext cx="8686800" cy="5562600"/>
          </a:xfrm>
        </p:spPr>
        <p:txBody>
          <a:bodyPr>
            <a:normAutofit fontScale="70000" lnSpcReduction="20000"/>
          </a:bodyPr>
          <a:lstStyle/>
          <a:p>
            <a:pPr>
              <a:buFont typeface="Arial" pitchFamily="34" charset="0"/>
              <a:buChar char="•"/>
            </a:pPr>
            <a:r>
              <a:rPr lang="en-US" sz="4000" b="0" dirty="0" smtClean="0"/>
              <a:t>Who?</a:t>
            </a:r>
          </a:p>
          <a:p>
            <a:pPr lvl="2">
              <a:buFont typeface="Arial" pitchFamily="34" charset="0"/>
              <a:buChar char="•"/>
            </a:pPr>
            <a:r>
              <a:rPr lang="en-US" sz="2800" dirty="0" smtClean="0"/>
              <a:t>Who should lead the ITI TM process?</a:t>
            </a:r>
          </a:p>
          <a:p>
            <a:pPr lvl="2">
              <a:buFont typeface="Arial" pitchFamily="34" charset="0"/>
              <a:buChar char="•"/>
            </a:pPr>
            <a:r>
              <a:rPr lang="en-US" sz="2800" dirty="0" smtClean="0"/>
              <a:t>Who should participate in the process?</a:t>
            </a:r>
          </a:p>
          <a:p>
            <a:pPr>
              <a:buFont typeface="Arial" pitchFamily="34" charset="0"/>
              <a:buChar char="•"/>
            </a:pPr>
            <a:r>
              <a:rPr lang="en-US" sz="4000" b="0" dirty="0" smtClean="0"/>
              <a:t>What?</a:t>
            </a:r>
          </a:p>
          <a:p>
            <a:pPr lvl="2">
              <a:buFont typeface="Arial" pitchFamily="34" charset="0"/>
              <a:buChar char="•"/>
            </a:pPr>
            <a:r>
              <a:rPr lang="en-US" sz="2800" dirty="0" smtClean="0"/>
              <a:t>A repeatable process to help find and mitigate infrastructure threats</a:t>
            </a:r>
          </a:p>
          <a:p>
            <a:pPr>
              <a:buFont typeface="Arial" pitchFamily="34" charset="0"/>
              <a:buChar char="•"/>
            </a:pPr>
            <a:r>
              <a:rPr lang="en-US" sz="4000" b="0" dirty="0" smtClean="0"/>
              <a:t>When?</a:t>
            </a:r>
          </a:p>
          <a:p>
            <a:pPr lvl="2">
              <a:buFont typeface="Arial" pitchFamily="34" charset="0"/>
              <a:buChar char="•"/>
            </a:pPr>
            <a:r>
              <a:rPr lang="en-US" sz="2800" dirty="0" smtClean="0"/>
              <a:t>The earlier you start threat modeling, the more time you have to plan and mitigate</a:t>
            </a:r>
          </a:p>
          <a:p>
            <a:pPr lvl="2">
              <a:buFont typeface="Arial" pitchFamily="34" charset="0"/>
              <a:buChar char="•"/>
            </a:pPr>
            <a:r>
              <a:rPr lang="en-US" sz="2800" dirty="0" smtClean="0"/>
              <a:t>The worst time is during an audit or after an attack</a:t>
            </a:r>
          </a:p>
          <a:p>
            <a:pPr>
              <a:buFont typeface="Arial" pitchFamily="34" charset="0"/>
              <a:buChar char="•"/>
            </a:pPr>
            <a:r>
              <a:rPr lang="en-US" sz="4000" b="0" dirty="0" smtClean="0"/>
              <a:t>Why?</a:t>
            </a:r>
          </a:p>
          <a:p>
            <a:pPr lvl="2">
              <a:buFont typeface="Arial" pitchFamily="34" charset="0"/>
              <a:buChar char="•"/>
            </a:pPr>
            <a:r>
              <a:rPr lang="en-US" sz="2800" dirty="0" smtClean="0"/>
              <a:t>If you don’t do a good job of it, the bad guys will</a:t>
            </a:r>
          </a:p>
          <a:p>
            <a:pPr lvl="2">
              <a:buFont typeface="Arial" pitchFamily="34" charset="0"/>
              <a:buChar char="•"/>
            </a:pPr>
            <a:r>
              <a:rPr lang="en-US" sz="2800" dirty="0" smtClean="0"/>
              <a:t>Find problems in existing systems when there’s time to fix them</a:t>
            </a:r>
          </a:p>
          <a:p>
            <a:pPr lvl="2">
              <a:buFont typeface="Arial" pitchFamily="34" charset="0"/>
              <a:buChar char="•"/>
            </a:pPr>
            <a:r>
              <a:rPr lang="en-US" sz="2800" dirty="0" smtClean="0"/>
              <a:t>Anticipate problems in planned systems so you can change your plans</a:t>
            </a:r>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Effective Threat Modeling Meetings</a:t>
            </a:r>
            <a:endParaRPr lang="en-US" sz="3600" dirty="0"/>
          </a:p>
        </p:txBody>
      </p:sp>
      <p:sp>
        <p:nvSpPr>
          <p:cNvPr id="3" name="Content Placeholder 2"/>
          <p:cNvSpPr>
            <a:spLocks noGrp="1"/>
          </p:cNvSpPr>
          <p:nvPr>
            <p:ph idx="1"/>
          </p:nvPr>
        </p:nvSpPr>
        <p:spPr>
          <a:xfrm>
            <a:off x="381000" y="1493837"/>
            <a:ext cx="8382000" cy="4373563"/>
          </a:xfrm>
        </p:spPr>
        <p:txBody>
          <a:bodyPr/>
          <a:lstStyle/>
          <a:p>
            <a:pPr>
              <a:buFont typeface="Arial" pitchFamily="34" charset="0"/>
              <a:buChar char="•"/>
            </a:pPr>
            <a:r>
              <a:rPr lang="en-US" sz="2800" b="0" dirty="0" smtClean="0"/>
              <a:t>Start with a DFD walkthrough</a:t>
            </a:r>
          </a:p>
          <a:p>
            <a:pPr>
              <a:buFont typeface="Arial" pitchFamily="34" charset="0"/>
              <a:buChar char="•"/>
            </a:pPr>
            <a:r>
              <a:rPr lang="en-US" sz="2800" b="0" dirty="0" smtClean="0"/>
              <a:t>Identify the most interesting components</a:t>
            </a:r>
          </a:p>
          <a:p>
            <a:pPr lvl="3">
              <a:buFont typeface="Arial" pitchFamily="34" charset="0"/>
              <a:buChar char="•"/>
            </a:pPr>
            <a:r>
              <a:rPr lang="en-US" sz="2200" dirty="0" smtClean="0"/>
              <a:t>Relevant resources (assets)</a:t>
            </a:r>
          </a:p>
          <a:p>
            <a:pPr lvl="3">
              <a:buFont typeface="Arial" pitchFamily="34" charset="0"/>
              <a:buChar char="•"/>
            </a:pPr>
            <a:r>
              <a:rPr lang="en-US" sz="2200" dirty="0" smtClean="0"/>
              <a:t>Entry points / trust boundaries</a:t>
            </a:r>
          </a:p>
          <a:p>
            <a:pPr>
              <a:buFont typeface="Arial" pitchFamily="34" charset="0"/>
              <a:buChar char="•"/>
            </a:pPr>
            <a:r>
              <a:rPr lang="en-US" sz="2800" b="0" dirty="0" smtClean="0"/>
              <a:t>Walk through STRIDE against those threats that cross components / recur</a:t>
            </a:r>
          </a:p>
          <a:p>
            <a:pPr lvl="3">
              <a:buFont typeface="Arial" pitchFamily="34" charset="0"/>
              <a:buChar char="•"/>
            </a:pPr>
            <a:r>
              <a:rPr lang="en-US" sz="2200" dirty="0" smtClean="0"/>
              <a:t>Consider standards</a:t>
            </a:r>
          </a:p>
          <a:p>
            <a:endParaRPr lang="en-US"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Learning Resources</a:t>
            </a:r>
            <a:endParaRPr lang="en-US" sz="3600" dirty="0"/>
          </a:p>
        </p:txBody>
      </p:sp>
      <p:sp>
        <p:nvSpPr>
          <p:cNvPr id="3" name="Content Placeholder 2"/>
          <p:cNvSpPr>
            <a:spLocks noGrp="1"/>
          </p:cNvSpPr>
          <p:nvPr>
            <p:ph idx="1"/>
          </p:nvPr>
        </p:nvSpPr>
        <p:spPr>
          <a:xfrm>
            <a:off x="381000" y="1295400"/>
            <a:ext cx="8382000" cy="4906963"/>
          </a:xfrm>
        </p:spPr>
        <p:txBody>
          <a:bodyPr/>
          <a:lstStyle/>
          <a:p>
            <a:pPr>
              <a:buFont typeface="Arial" pitchFamily="34" charset="0"/>
              <a:buChar char="•"/>
            </a:pPr>
            <a:r>
              <a:rPr lang="en-US" sz="2800" b="0" dirty="0" smtClean="0"/>
              <a:t>MSDN</a:t>
            </a:r>
            <a:r>
              <a:rPr lang="en-US" sz="2000" b="0" baseline="62000" dirty="0" smtClean="0"/>
              <a:t>®</a:t>
            </a:r>
            <a:r>
              <a:rPr lang="en-US" sz="2800" b="0" dirty="0" smtClean="0"/>
              <a:t> article “Uncover Security Design Flaws Using The STRIDE Approach”</a:t>
            </a:r>
          </a:p>
          <a:p>
            <a:pPr lvl="3">
              <a:buFont typeface="Arial" pitchFamily="34" charset="0"/>
              <a:buChar char="•"/>
            </a:pPr>
            <a:r>
              <a:rPr lang="en-US" sz="2000" u="sng" dirty="0" smtClean="0">
                <a:solidFill>
                  <a:schemeClr val="tx1">
                    <a:lumMod val="60000"/>
                    <a:lumOff val="40000"/>
                  </a:schemeClr>
                </a:solidFill>
                <a:hlinkClick r:id="rId3"/>
              </a:rPr>
              <a:t>http://msdn.microsoft.com/security/aa570411.aspx</a:t>
            </a:r>
            <a:endParaRPr lang="en-US" sz="2000" u="sng" dirty="0" smtClean="0">
              <a:solidFill>
                <a:schemeClr val="tx1">
                  <a:lumMod val="60000"/>
                  <a:lumOff val="40000"/>
                </a:schemeClr>
              </a:solidFill>
            </a:endParaRPr>
          </a:p>
          <a:p>
            <a:pPr>
              <a:buFont typeface="Arial" pitchFamily="34" charset="0"/>
              <a:buChar char="•"/>
            </a:pPr>
            <a:r>
              <a:rPr lang="en-US" sz="2800" b="0" dirty="0" smtClean="0"/>
              <a:t>Microsoft Security Risk Management Guide</a:t>
            </a:r>
          </a:p>
          <a:p>
            <a:pPr lvl="3">
              <a:buFont typeface="Arial" pitchFamily="34" charset="0"/>
              <a:buChar char="•"/>
            </a:pPr>
            <a:r>
              <a:rPr lang="en-US" sz="2000" u="sng" dirty="0" smtClean="0">
                <a:solidFill>
                  <a:schemeClr val="tx1">
                    <a:lumMod val="60000"/>
                    <a:lumOff val="40000"/>
                  </a:schemeClr>
                </a:solidFill>
                <a:hlinkClick r:id="rId4"/>
              </a:rPr>
              <a:t>http://go.microsoft.com/fwlink/?linkid=30794</a:t>
            </a:r>
            <a:endParaRPr lang="en-US" sz="2000" u="sng" dirty="0" smtClean="0">
              <a:solidFill>
                <a:schemeClr val="tx1">
                  <a:lumMod val="60000"/>
                  <a:lumOff val="40000"/>
                </a:schemeClr>
              </a:solidFill>
            </a:endParaRPr>
          </a:p>
          <a:p>
            <a:pPr>
              <a:buFont typeface="Arial" pitchFamily="34" charset="0"/>
              <a:buChar char="•"/>
            </a:pPr>
            <a:r>
              <a:rPr lang="en-US" sz="2800" b="0" i="1" dirty="0" smtClean="0"/>
              <a:t>Threat Modeling</a:t>
            </a:r>
            <a:r>
              <a:rPr lang="en-US" sz="2800" b="0" dirty="0" smtClean="0"/>
              <a:t>,</a:t>
            </a:r>
            <a:r>
              <a:rPr lang="en-US" sz="3000" b="0" dirty="0" smtClean="0"/>
              <a:t> </a:t>
            </a:r>
            <a:r>
              <a:rPr lang="en-US" b="0" dirty="0" smtClean="0"/>
              <a:t>book by Frank </a:t>
            </a:r>
            <a:r>
              <a:rPr lang="en-US" b="0" dirty="0" err="1" smtClean="0"/>
              <a:t>Swiderski</a:t>
            </a:r>
            <a:r>
              <a:rPr lang="en-US" b="0" dirty="0" smtClean="0"/>
              <a:t> and Window Snyder, 2004</a:t>
            </a:r>
          </a:p>
          <a:p>
            <a:pPr>
              <a:buFont typeface="Arial" pitchFamily="34" charset="0"/>
              <a:buChar char="•"/>
            </a:pPr>
            <a:r>
              <a:rPr lang="en-US" sz="2800" b="0" dirty="0" smtClean="0"/>
              <a:t>Microsoft Operations Framework (MOF) 4.0</a:t>
            </a:r>
          </a:p>
          <a:p>
            <a:pPr lvl="3">
              <a:buFont typeface="Arial" pitchFamily="34" charset="0"/>
              <a:buChar char="•"/>
            </a:pPr>
            <a:r>
              <a:rPr lang="en-US" sz="2000" dirty="0" smtClean="0">
                <a:hlinkClick r:id="rId5"/>
              </a:rPr>
              <a:t>http://go.microsoft.com/fwlink/?LinkId=130522</a:t>
            </a:r>
            <a:endParaRPr lang="en-US" sz="2000" b="0" dirty="0" smtClean="0"/>
          </a:p>
          <a:p>
            <a:endParaRPr lang="en-US"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41</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Call to Action</a:t>
            </a:r>
            <a:endParaRPr lang="en-US" sz="3600" dirty="0"/>
          </a:p>
        </p:txBody>
      </p:sp>
      <p:sp>
        <p:nvSpPr>
          <p:cNvPr id="3" name="Content Placeholder 2"/>
          <p:cNvSpPr>
            <a:spLocks noGrp="1"/>
          </p:cNvSpPr>
          <p:nvPr>
            <p:ph idx="1"/>
          </p:nvPr>
        </p:nvSpPr>
        <p:spPr>
          <a:xfrm>
            <a:off x="381000" y="1570037"/>
            <a:ext cx="8382000" cy="4297363"/>
          </a:xfrm>
        </p:spPr>
        <p:txBody>
          <a:bodyPr/>
          <a:lstStyle/>
          <a:p>
            <a:pPr>
              <a:buFont typeface="Arial" pitchFamily="34" charset="0"/>
              <a:buChar char="•"/>
            </a:pPr>
            <a:r>
              <a:rPr lang="en-US" sz="2800" b="0" dirty="0" smtClean="0"/>
              <a:t>Threat model your IT infrastructure!</a:t>
            </a:r>
          </a:p>
          <a:p>
            <a:pPr lvl="3">
              <a:buFont typeface="Arial" pitchFamily="34" charset="0"/>
              <a:buChar char="•"/>
            </a:pPr>
            <a:r>
              <a:rPr lang="en-US" sz="2200" dirty="0" smtClean="0"/>
              <a:t>Start early</a:t>
            </a:r>
          </a:p>
          <a:p>
            <a:pPr lvl="3">
              <a:buFont typeface="Arial" pitchFamily="34" charset="0"/>
              <a:buChar char="•"/>
            </a:pPr>
            <a:r>
              <a:rPr lang="en-US" sz="2200" dirty="0" smtClean="0"/>
              <a:t>Track changes</a:t>
            </a:r>
          </a:p>
          <a:p>
            <a:pPr>
              <a:buFont typeface="Arial" pitchFamily="34" charset="0"/>
              <a:buChar char="•"/>
            </a:pPr>
            <a:r>
              <a:rPr lang="en-US" sz="2800" b="0" dirty="0" smtClean="0"/>
              <a:t>Discuss “dependencies” with appropriate teams about security assumptions</a:t>
            </a:r>
          </a:p>
          <a:p>
            <a:pPr>
              <a:buFont typeface="Arial" pitchFamily="34" charset="0"/>
              <a:buChar char="•"/>
            </a:pPr>
            <a:r>
              <a:rPr lang="en-US" sz="2800" b="0" dirty="0" smtClean="0"/>
              <a:t>Learn more</a:t>
            </a:r>
          </a:p>
          <a:p>
            <a:pPr lvl="3">
              <a:buFont typeface="Arial" pitchFamily="34" charset="0"/>
              <a:buChar char="•"/>
            </a:pPr>
            <a:r>
              <a:rPr lang="en-US" sz="2200" dirty="0" smtClean="0"/>
              <a:t>Books, online training, MSDN article</a:t>
            </a:r>
          </a:p>
          <a:p>
            <a:endParaRPr lang="en-US"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42</a:t>
            </a:fld>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You’re Never Done</a:t>
            </a:r>
            <a:endParaRPr lang="en-US" sz="3600" dirty="0"/>
          </a:p>
        </p:txBody>
      </p:sp>
      <p:sp>
        <p:nvSpPr>
          <p:cNvPr id="3" name="Content Placeholder 2"/>
          <p:cNvSpPr>
            <a:spLocks noGrp="1"/>
          </p:cNvSpPr>
          <p:nvPr>
            <p:ph idx="1"/>
          </p:nvPr>
        </p:nvSpPr>
        <p:spPr>
          <a:xfrm>
            <a:off x="381000" y="1341437"/>
            <a:ext cx="8382000" cy="4678363"/>
          </a:xfrm>
        </p:spPr>
        <p:txBody>
          <a:bodyPr/>
          <a:lstStyle/>
          <a:p>
            <a:pPr>
              <a:buFont typeface="Arial" pitchFamily="34" charset="0"/>
              <a:buChar char="•"/>
            </a:pPr>
            <a:r>
              <a:rPr lang="en-US" sz="2800" b="0" dirty="0" smtClean="0"/>
              <a:t>Security is a never-ending process</a:t>
            </a:r>
          </a:p>
          <a:p>
            <a:pPr>
              <a:buFont typeface="Arial" pitchFamily="34" charset="0"/>
              <a:buChar char="•"/>
            </a:pPr>
            <a:r>
              <a:rPr lang="en-US" sz="2800" b="0" dirty="0" smtClean="0"/>
              <a:t>The cycle keeps on going even when you’ve declared a component or system implementation ready for production</a:t>
            </a:r>
            <a:endParaRPr lang="en-US" sz="2400" dirty="0" smtClean="0"/>
          </a:p>
          <a:p>
            <a:pPr>
              <a:buFont typeface="Arial" pitchFamily="34" charset="0"/>
              <a:buChar char="•"/>
            </a:pPr>
            <a:r>
              <a:rPr lang="en-US" sz="2800" b="0" dirty="0" smtClean="0"/>
              <a:t>Ensure that</a:t>
            </a:r>
          </a:p>
          <a:p>
            <a:pPr lvl="3">
              <a:buFont typeface="Arial" pitchFamily="34" charset="0"/>
              <a:buChar char="•"/>
            </a:pPr>
            <a:r>
              <a:rPr lang="en-US" sz="2200" dirty="0" smtClean="0"/>
              <a:t>Diagrams match implementation</a:t>
            </a:r>
          </a:p>
          <a:p>
            <a:pPr lvl="3">
              <a:buFont typeface="Arial" pitchFamily="34" charset="0"/>
              <a:buChar char="•"/>
            </a:pPr>
            <a:r>
              <a:rPr lang="en-US" sz="2200" dirty="0" smtClean="0"/>
              <a:t>Threats and mitigations are identified for all diagram elements</a:t>
            </a:r>
          </a:p>
          <a:p>
            <a:pPr lvl="3">
              <a:buFont typeface="Arial" pitchFamily="34" charset="0"/>
              <a:buChar char="•"/>
            </a:pPr>
            <a:r>
              <a:rPr lang="en-US" sz="2200" dirty="0" smtClean="0"/>
              <a:t>Mitigations are validated by quality assurance and testing</a:t>
            </a:r>
          </a:p>
          <a:p>
            <a:endParaRPr lang="en-US"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43</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600"/>
          </a:xfrm>
        </p:spPr>
        <p:txBody>
          <a:bodyPr>
            <a:normAutofit/>
          </a:bodyPr>
          <a:lstStyle/>
          <a:p>
            <a:r>
              <a:rPr lang="en-US" sz="3600" dirty="0" smtClean="0"/>
              <a:t>ITI TM Basic Goals: Who</a:t>
            </a:r>
            <a:endParaRPr lang="en-US" sz="3600" dirty="0"/>
          </a:p>
        </p:txBody>
      </p:sp>
      <p:sp>
        <p:nvSpPr>
          <p:cNvPr id="3" name="Content Placeholder 2"/>
          <p:cNvSpPr>
            <a:spLocks noGrp="1"/>
          </p:cNvSpPr>
          <p:nvPr>
            <p:ph idx="1"/>
          </p:nvPr>
        </p:nvSpPr>
        <p:spPr>
          <a:xfrm>
            <a:off x="381000" y="1066800"/>
            <a:ext cx="8382000" cy="5059363"/>
          </a:xfrm>
        </p:spPr>
        <p:txBody>
          <a:bodyPr>
            <a:normAutofit fontScale="92500" lnSpcReduction="10000"/>
          </a:bodyPr>
          <a:lstStyle/>
          <a:p>
            <a:pPr>
              <a:buFont typeface="Arial" pitchFamily="34" charset="0"/>
              <a:buChar char="•"/>
            </a:pPr>
            <a:r>
              <a:rPr lang="en-US" sz="3000" b="0" dirty="0" smtClean="0"/>
              <a:t>Who should lead the ITI TM process?</a:t>
            </a:r>
          </a:p>
          <a:p>
            <a:pPr lvl="3">
              <a:buFont typeface="Arial" pitchFamily="34" charset="0"/>
              <a:buChar char="•"/>
            </a:pPr>
            <a:r>
              <a:rPr lang="en-US" sz="2400" dirty="0" smtClean="0"/>
              <a:t>Operations</a:t>
            </a:r>
          </a:p>
          <a:p>
            <a:pPr lvl="3">
              <a:buFont typeface="Arial" pitchFamily="34" charset="0"/>
              <a:buChar char="•"/>
            </a:pPr>
            <a:r>
              <a:rPr lang="en-US" sz="2400" dirty="0" smtClean="0"/>
              <a:t>System Engineering</a:t>
            </a:r>
          </a:p>
          <a:p>
            <a:pPr lvl="3">
              <a:buFont typeface="Arial" pitchFamily="34" charset="0"/>
              <a:buChar char="•"/>
            </a:pPr>
            <a:r>
              <a:rPr lang="en-US" sz="2400" dirty="0" smtClean="0"/>
              <a:t>Architecture</a:t>
            </a:r>
          </a:p>
          <a:p>
            <a:pPr lvl="3">
              <a:buFont typeface="Arial" pitchFamily="34" charset="0"/>
              <a:buChar char="•"/>
            </a:pPr>
            <a:r>
              <a:rPr lang="en-US" sz="2400" dirty="0" smtClean="0"/>
              <a:t>Security</a:t>
            </a:r>
          </a:p>
          <a:p>
            <a:pPr lvl="3">
              <a:buFont typeface="Arial" pitchFamily="34" charset="0"/>
              <a:buChar char="•"/>
            </a:pPr>
            <a:r>
              <a:rPr lang="en-US" sz="2400" dirty="0" smtClean="0"/>
              <a:t>Any of these can lead the process</a:t>
            </a:r>
          </a:p>
          <a:p>
            <a:pPr>
              <a:buFont typeface="Arial" pitchFamily="34" charset="0"/>
              <a:buChar char="•"/>
            </a:pPr>
            <a:r>
              <a:rPr lang="en-US" sz="3000" b="0" dirty="0" smtClean="0"/>
              <a:t>Who should participate in the process?</a:t>
            </a:r>
          </a:p>
          <a:p>
            <a:pPr lvl="3">
              <a:buFont typeface="Arial" pitchFamily="34" charset="0"/>
              <a:buChar char="•"/>
            </a:pPr>
            <a:r>
              <a:rPr lang="en-US" sz="2400" dirty="0" smtClean="0"/>
              <a:t>Operations / implementation teams</a:t>
            </a:r>
          </a:p>
          <a:p>
            <a:pPr lvl="3">
              <a:buFont typeface="Arial" pitchFamily="34" charset="0"/>
              <a:buChar char="•"/>
            </a:pPr>
            <a:r>
              <a:rPr lang="en-US" sz="2400" dirty="0" smtClean="0"/>
              <a:t>Product teams</a:t>
            </a:r>
          </a:p>
          <a:p>
            <a:pPr lvl="3">
              <a:buFont typeface="Arial" pitchFamily="34" charset="0"/>
              <a:buChar char="•"/>
            </a:pPr>
            <a:r>
              <a:rPr lang="en-US" sz="2400" dirty="0" smtClean="0"/>
              <a:t>Penetration testers</a:t>
            </a:r>
          </a:p>
          <a:p>
            <a:pPr lvl="3">
              <a:buFont typeface="Arial" pitchFamily="34" charset="0"/>
              <a:buChar char="•"/>
            </a:pPr>
            <a:r>
              <a:rPr lang="en-US" sz="2400" dirty="0" smtClean="0"/>
              <a:t>Auditors</a:t>
            </a:r>
          </a:p>
          <a:p>
            <a:pPr lvl="3">
              <a:buFont typeface="Arial" pitchFamily="34" charset="0"/>
              <a:buChar char="•"/>
            </a:pPr>
            <a:r>
              <a:rPr lang="en-US" sz="2400" dirty="0" smtClean="0"/>
              <a:t>Non-security experts</a:t>
            </a:r>
          </a:p>
          <a:p>
            <a:pPr lvl="3">
              <a:buFont typeface="Arial" pitchFamily="34" charset="0"/>
              <a:buChar char="•"/>
            </a:pPr>
            <a:r>
              <a:rPr lang="en-US" sz="2400" dirty="0" smtClean="0"/>
              <a:t>All should participate – each has something to offer</a:t>
            </a:r>
            <a:endParaRPr lang="en-US" sz="24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ITI TM Basic Goals: What</a:t>
            </a:r>
            <a:endParaRPr lang="en-US" sz="3600" dirty="0"/>
          </a:p>
        </p:txBody>
      </p:sp>
      <p:sp>
        <p:nvSpPr>
          <p:cNvPr id="3" name="Content Placeholder 2"/>
          <p:cNvSpPr>
            <a:spLocks noGrp="1"/>
          </p:cNvSpPr>
          <p:nvPr>
            <p:ph idx="1"/>
          </p:nvPr>
        </p:nvSpPr>
        <p:spPr>
          <a:xfrm>
            <a:off x="381000" y="1493837"/>
            <a:ext cx="8382000" cy="4906963"/>
          </a:xfrm>
        </p:spPr>
        <p:txBody>
          <a:bodyPr/>
          <a:lstStyle/>
          <a:p>
            <a:pPr>
              <a:buFont typeface="Arial" pitchFamily="34" charset="0"/>
              <a:buChar char="•"/>
            </a:pPr>
            <a:r>
              <a:rPr lang="en-US" sz="2800" b="0" dirty="0" smtClean="0"/>
              <a:t>Analyze, discuss, and document security in a structured way</a:t>
            </a:r>
          </a:p>
          <a:p>
            <a:pPr>
              <a:buFont typeface="Arial" pitchFamily="34" charset="0"/>
              <a:buChar char="•"/>
            </a:pPr>
            <a:r>
              <a:rPr lang="en-US" sz="2800" b="0" dirty="0" smtClean="0"/>
              <a:t>Review and document</a:t>
            </a:r>
          </a:p>
          <a:p>
            <a:pPr lvl="3">
              <a:buFont typeface="Arial" pitchFamily="34" charset="0"/>
              <a:buChar char="•"/>
            </a:pPr>
            <a:r>
              <a:rPr lang="en-US" sz="2200" dirty="0" smtClean="0"/>
              <a:t>The component / system as a whole</a:t>
            </a:r>
          </a:p>
          <a:p>
            <a:pPr lvl="3">
              <a:buFont typeface="Arial" pitchFamily="34" charset="0"/>
              <a:buChar char="•"/>
            </a:pPr>
            <a:r>
              <a:rPr lang="en-US" sz="2200" dirty="0" smtClean="0"/>
              <a:t>The security-related features</a:t>
            </a:r>
          </a:p>
          <a:p>
            <a:pPr lvl="3">
              <a:buFont typeface="Arial" pitchFamily="34" charset="0"/>
              <a:buChar char="•"/>
            </a:pPr>
            <a:r>
              <a:rPr lang="en-US" sz="2200" dirty="0" smtClean="0"/>
              <a:t>The attack surfaces</a:t>
            </a:r>
          </a:p>
          <a:p>
            <a:pPr>
              <a:buFont typeface="Arial" pitchFamily="34" charset="0"/>
              <a:buChar char="•"/>
            </a:pPr>
            <a:r>
              <a:rPr lang="en-US" sz="2800" b="0" dirty="0" smtClean="0"/>
              <a:t>Ensure that the ITI TM process is done carefully and thoughtfully</a:t>
            </a:r>
            <a:endParaRPr lang="en-US" sz="2200" b="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ITI TM Basic Goals: When</a:t>
            </a:r>
            <a:endParaRPr lang="en-US" sz="3600" dirty="0"/>
          </a:p>
        </p:txBody>
      </p:sp>
      <p:sp>
        <p:nvSpPr>
          <p:cNvPr id="3" name="Content Placeholder 2"/>
          <p:cNvSpPr>
            <a:spLocks noGrp="1"/>
          </p:cNvSpPr>
          <p:nvPr>
            <p:ph idx="1"/>
          </p:nvPr>
        </p:nvSpPr>
        <p:spPr>
          <a:xfrm>
            <a:off x="381000" y="1447800"/>
            <a:ext cx="8382000" cy="4906963"/>
          </a:xfrm>
        </p:spPr>
        <p:txBody>
          <a:bodyPr/>
          <a:lstStyle/>
          <a:p>
            <a:pPr>
              <a:buFont typeface="Arial" pitchFamily="34" charset="0"/>
              <a:buChar char="•"/>
            </a:pPr>
            <a:r>
              <a:rPr lang="en-US" sz="2800" b="0" dirty="0" smtClean="0"/>
              <a:t>Early:</a:t>
            </a:r>
          </a:p>
          <a:p>
            <a:pPr lvl="3">
              <a:buFont typeface="Arial" pitchFamily="34" charset="0"/>
              <a:buChar char="•"/>
            </a:pPr>
            <a:r>
              <a:rPr lang="en-US" sz="2200" dirty="0" smtClean="0"/>
              <a:t>Find problems before you implement so you can build in mitigations</a:t>
            </a:r>
          </a:p>
          <a:p>
            <a:pPr>
              <a:buFont typeface="Arial" pitchFamily="34" charset="0"/>
              <a:buChar char="•"/>
            </a:pPr>
            <a:r>
              <a:rPr lang="en-US" sz="2800" b="0" dirty="0" smtClean="0"/>
              <a:t>Ongoing:</a:t>
            </a:r>
          </a:p>
          <a:p>
            <a:pPr lvl="3">
              <a:buFont typeface="Arial" pitchFamily="34" charset="0"/>
              <a:buChar char="•"/>
            </a:pPr>
            <a:r>
              <a:rPr lang="en-US" sz="2200" dirty="0" smtClean="0"/>
              <a:t>Security during implementation can be cumbersome, and you might miss something</a:t>
            </a:r>
          </a:p>
          <a:p>
            <a:pPr>
              <a:buFont typeface="Arial" pitchFamily="34" charset="0"/>
              <a:buChar char="•"/>
            </a:pPr>
            <a:r>
              <a:rPr lang="en-US" sz="2800" b="0" dirty="0" smtClean="0"/>
              <a:t>Late:</a:t>
            </a:r>
          </a:p>
          <a:p>
            <a:pPr lvl="3">
              <a:buFont typeface="Arial" pitchFamily="34" charset="0"/>
              <a:buChar char="•"/>
            </a:pPr>
            <a:r>
              <a:rPr lang="en-US" sz="2200" dirty="0" smtClean="0"/>
              <a:t>ITI TM is conducted as a reaction</a:t>
            </a:r>
          </a:p>
          <a:p>
            <a:pPr lvl="3">
              <a:buFont typeface="Arial" pitchFamily="34" charset="0"/>
              <a:buChar char="•"/>
            </a:pPr>
            <a:r>
              <a:rPr lang="en-US" sz="2200" dirty="0" smtClean="0"/>
              <a:t>An attack or failed audit has already occurred</a:t>
            </a:r>
            <a:endParaRPr lang="en-US" sz="22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ITI TM Basic Goals: Why</a:t>
            </a:r>
            <a:endParaRPr lang="en-US" sz="3600" dirty="0"/>
          </a:p>
        </p:txBody>
      </p:sp>
      <p:sp>
        <p:nvSpPr>
          <p:cNvPr id="3" name="Content Placeholder 2"/>
          <p:cNvSpPr>
            <a:spLocks noGrp="1"/>
          </p:cNvSpPr>
          <p:nvPr>
            <p:ph idx="1"/>
          </p:nvPr>
        </p:nvSpPr>
        <p:spPr>
          <a:xfrm>
            <a:off x="381000" y="1371600"/>
            <a:ext cx="8382000" cy="4906963"/>
          </a:xfrm>
        </p:spPr>
        <p:txBody>
          <a:bodyPr>
            <a:normAutofit/>
          </a:bodyPr>
          <a:lstStyle/>
          <a:p>
            <a:pPr>
              <a:buFont typeface="Arial" pitchFamily="34" charset="0"/>
              <a:buChar char="•"/>
            </a:pPr>
            <a:r>
              <a:rPr lang="en-US" sz="2800" b="0" dirty="0" smtClean="0"/>
              <a:t>Because attackers think differently</a:t>
            </a:r>
          </a:p>
          <a:p>
            <a:pPr lvl="3">
              <a:buFont typeface="Arial" pitchFamily="34" charset="0"/>
              <a:buChar char="•"/>
            </a:pPr>
            <a:r>
              <a:rPr lang="en-US" sz="2200" dirty="0" smtClean="0"/>
              <a:t>Thou </a:t>
            </a:r>
            <a:r>
              <a:rPr lang="en-US" sz="2200" dirty="0" err="1" smtClean="0"/>
              <a:t>shalt</a:t>
            </a:r>
            <a:r>
              <a:rPr lang="en-US" sz="2200" dirty="0" smtClean="0"/>
              <a:t> think like an attacker</a:t>
            </a:r>
          </a:p>
          <a:p>
            <a:pPr>
              <a:buFont typeface="Arial" pitchFamily="34" charset="0"/>
              <a:buChar char="•"/>
            </a:pPr>
            <a:r>
              <a:rPr lang="en-US" sz="2800" b="0" dirty="0" smtClean="0"/>
              <a:t>To ensure existing systems are secure</a:t>
            </a:r>
          </a:p>
          <a:p>
            <a:pPr>
              <a:buFont typeface="Arial" pitchFamily="34" charset="0"/>
              <a:buChar char="•"/>
            </a:pPr>
            <a:r>
              <a:rPr lang="en-US" sz="2800" b="0" dirty="0" smtClean="0"/>
              <a:t>To find security problems early during planning and implementation</a:t>
            </a:r>
          </a:p>
          <a:p>
            <a:pPr lvl="3">
              <a:buFont typeface="Arial" pitchFamily="34" charset="0"/>
              <a:buChar char="•"/>
            </a:pPr>
            <a:r>
              <a:rPr lang="en-US" sz="2200" dirty="0" smtClean="0"/>
              <a:t>Improve architecture and deployments</a:t>
            </a:r>
          </a:p>
          <a:p>
            <a:pPr>
              <a:buFont typeface="Arial" pitchFamily="34" charset="0"/>
              <a:buChar char="•"/>
            </a:pPr>
            <a:r>
              <a:rPr lang="en-US" sz="2800" b="0" dirty="0" smtClean="0"/>
              <a:t>To drive compliance, a strong security posture, and budget asks</a:t>
            </a:r>
          </a:p>
          <a:p>
            <a:pPr>
              <a:buFont typeface="Arial" pitchFamily="34" charset="0"/>
              <a:buChar char="•"/>
            </a:pPr>
            <a:endParaRPr lang="en-US" sz="28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85800"/>
          </a:xfrm>
        </p:spPr>
        <p:txBody>
          <a:bodyPr>
            <a:normAutofit/>
          </a:bodyPr>
          <a:lstStyle/>
          <a:p>
            <a:r>
              <a:rPr lang="en-US" sz="3600" dirty="0" smtClean="0"/>
              <a:t>Step 1 of the Process - Vision</a:t>
            </a:r>
            <a:endParaRPr lang="en-US" sz="3600" dirty="0"/>
          </a:p>
        </p:txBody>
      </p:sp>
      <p:sp>
        <p:nvSpPr>
          <p:cNvPr id="4" name="Footer Placeholder 3"/>
          <p:cNvSpPr>
            <a:spLocks noGrp="1"/>
          </p:cNvSpPr>
          <p:nvPr>
            <p:ph type="ftr" sz="quarter" idx="11"/>
          </p:nvPr>
        </p:nvSpPr>
        <p:spPr/>
        <p:txBody>
          <a:bodyPr/>
          <a:lstStyle/>
          <a:p>
            <a:r>
              <a:rPr lang="en-US" smtClean="0"/>
              <a:t>Microsoft.com/SolutionAccelerators</a:t>
            </a:r>
            <a:endParaRPr lang="en-US" dirty="0" smtClean="0"/>
          </a:p>
        </p:txBody>
      </p:sp>
      <p:sp>
        <p:nvSpPr>
          <p:cNvPr id="5" name="Slide Number Placeholder 4"/>
          <p:cNvSpPr>
            <a:spLocks noGrp="1"/>
          </p:cNvSpPr>
          <p:nvPr>
            <p:ph type="sldNum" sz="quarter" idx="12"/>
          </p:nvPr>
        </p:nvSpPr>
        <p:spPr/>
        <p:txBody>
          <a:bodyPr/>
          <a:lstStyle/>
          <a:p>
            <a:r>
              <a:rPr lang="en-US" smtClean="0"/>
              <a:t>Page </a:t>
            </a:r>
            <a:fld id="{08BFF3B2-960C-4402-A534-483BD3EFD1C8}" type="slidenum">
              <a:rPr lang="en-US" smtClean="0"/>
              <a:pPr/>
              <a:t>9</a:t>
            </a:fld>
            <a:endParaRPr lang="en-US" dirty="0"/>
          </a:p>
        </p:txBody>
      </p:sp>
      <p:pic>
        <p:nvPicPr>
          <p:cNvPr id="6" name="Picture 4"/>
          <p:cNvPicPr>
            <a:picLocks noGrp="1" noChangeAspect="1" noChangeArrowheads="1"/>
          </p:cNvPicPr>
          <p:nvPr>
            <p:ph idx="1"/>
          </p:nvPr>
        </p:nvPicPr>
        <p:blipFill>
          <a:blip r:embed="rId3" cstate="print"/>
          <a:srcRect/>
          <a:stretch>
            <a:fillRect/>
          </a:stretch>
        </p:blipFill>
        <p:spPr bwMode="auto">
          <a:xfrm>
            <a:off x="1200009" y="1066800"/>
            <a:ext cx="5484756" cy="4572000"/>
          </a:xfrm>
          <a:prstGeom prst="rect">
            <a:avLst/>
          </a:prstGeom>
          <a:solidFill>
            <a:schemeClr val="bg1">
              <a:alpha val="0"/>
            </a:schemeClr>
          </a:solid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S0711_SolutionAcc_Light">
  <a:themeElements>
    <a:clrScheme name="Solution Accelerators">
      <a:dk1>
        <a:srgbClr val="072B60"/>
      </a:dk1>
      <a:lt1>
        <a:sysClr val="window" lastClr="FFFFFF"/>
      </a:lt1>
      <a:dk2>
        <a:srgbClr val="666666"/>
      </a:dk2>
      <a:lt2>
        <a:srgbClr val="EEECE1"/>
      </a:lt2>
      <a:accent1>
        <a:srgbClr val="557EB9"/>
      </a:accent1>
      <a:accent2>
        <a:srgbClr val="6BBD46"/>
      </a:accent2>
      <a:accent3>
        <a:srgbClr val="0FA1B8"/>
      </a:accent3>
      <a:accent4>
        <a:srgbClr val="CDD804"/>
      </a:accent4>
      <a:accent5>
        <a:srgbClr val="ABD9E9"/>
      </a:accent5>
      <a:accent6>
        <a:srgbClr val="6BBD46"/>
      </a:accent6>
      <a:hlink>
        <a:srgbClr val="557EB9"/>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defRPr dirty="0" smtClean="0">
            <a:latin typeface="Verdana" pitchFamily="34" charset="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Status xmlns="893ae260-c728-403e-8c1d-be5e00391f89">Draft</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41EA585-4C85-49CA-9528-335A66D0F6B4}"/>
</file>

<file path=customXml/itemProps2.xml><?xml version="1.0" encoding="utf-8"?>
<ds:datastoreItem xmlns:ds="http://schemas.openxmlformats.org/officeDocument/2006/customXml" ds:itemID="{D2911E9D-8786-44D6-A26C-3ADFCA89627D}"/>
</file>

<file path=customXml/itemProps3.xml><?xml version="1.0" encoding="utf-8"?>
<ds:datastoreItem xmlns:ds="http://schemas.openxmlformats.org/officeDocument/2006/customXml" ds:itemID="{37B566C4-379C-4D61-A785-BD75E48FEB9A}"/>
</file>

<file path=docProps/app.xml><?xml version="1.0" encoding="utf-8"?>
<Properties xmlns="http://schemas.openxmlformats.org/officeDocument/2006/extended-properties" xmlns:vt="http://schemas.openxmlformats.org/officeDocument/2006/docPropsVTypes">
  <Template>MS0711_SolutionAcc_Light</Template>
  <TotalTime>0</TotalTime>
  <Words>2329</Words>
  <Application>Microsoft Office PowerPoint</Application>
  <PresentationFormat>On-screen Show (4:3)</PresentationFormat>
  <Paragraphs>500</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MS0711_SolutionAcc_Light</vt:lpstr>
      <vt:lpstr>IT Infrastructure Threat Modeling Guide</vt:lpstr>
      <vt:lpstr>PowerPoint Presentation</vt:lpstr>
      <vt:lpstr>Agenda</vt:lpstr>
      <vt:lpstr>ITI TM Basic Goals</vt:lpstr>
      <vt:lpstr>ITI TM Basic Goals: Who</vt:lpstr>
      <vt:lpstr>ITI TM Basic Goals: What</vt:lpstr>
      <vt:lpstr>ITI TM Basic Goals: When</vt:lpstr>
      <vt:lpstr>ITI TM Basic Goals: Why</vt:lpstr>
      <vt:lpstr>Step 1 of the Process - Vision</vt:lpstr>
      <vt:lpstr>Vision</vt:lpstr>
      <vt:lpstr>Step 2 of the Process: Model</vt:lpstr>
      <vt:lpstr>Different Diagram Levels</vt:lpstr>
      <vt:lpstr>Level 1 Diagram</vt:lpstr>
      <vt:lpstr>Level 2 Diagram</vt:lpstr>
      <vt:lpstr>Level 3 Diagram</vt:lpstr>
      <vt:lpstr>Creating Diagrams</vt:lpstr>
      <vt:lpstr>Creating Diagrams – cont’d</vt:lpstr>
      <vt:lpstr>Diagram Elements - Examples</vt:lpstr>
      <vt:lpstr>Trust Boundaries</vt:lpstr>
      <vt:lpstr>Diagram Analysis</vt:lpstr>
      <vt:lpstr>Creating Diagrams: Analysis or Synthesis?</vt:lpstr>
      <vt:lpstr>Diagram Validation Standards</vt:lpstr>
      <vt:lpstr>Diagram Validation Standards – cont’d</vt:lpstr>
      <vt:lpstr>Diagram Validation Standards – cont’d</vt:lpstr>
      <vt:lpstr>Step 3 of the Process: Identify Threats</vt:lpstr>
      <vt:lpstr>Identify Threats</vt:lpstr>
      <vt:lpstr>Understanding Threats</vt:lpstr>
      <vt:lpstr>Understanding Threats – cont’d</vt:lpstr>
      <vt:lpstr>Step 4 of the Process: Mitigate</vt:lpstr>
      <vt:lpstr>Mitigation: The Point of Threat Modeling</vt:lpstr>
      <vt:lpstr>How to Mitigate Threats</vt:lpstr>
      <vt:lpstr>Example Mitigations*</vt:lpstr>
      <vt:lpstr>Example Mitigations* - cont’d</vt:lpstr>
      <vt:lpstr>Inventing Mitigations is Hard</vt:lpstr>
      <vt:lpstr>Step 5 of the Process: Validate</vt:lpstr>
      <vt:lpstr>Validate Your Work</vt:lpstr>
      <vt:lpstr>Validate Quality of Threats and Mitigations</vt:lpstr>
      <vt:lpstr>Validate Captured Information</vt:lpstr>
      <vt:lpstr>Sample Mitigations </vt:lpstr>
      <vt:lpstr>Effective Threat Modeling Meetings</vt:lpstr>
      <vt:lpstr>Learning Resources</vt:lpstr>
      <vt:lpstr>Call to Action</vt:lpstr>
      <vt:lpstr>You’re Never Done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2009-06-08T23:54:49Z</dcterms:created>
  <dcterms:modified xsi:type="dcterms:W3CDTF">2012-07-14T15:16:15Z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